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62" r:id="rId5"/>
    <p:sldId id="263" r:id="rId6"/>
    <p:sldId id="264" r:id="rId7"/>
    <p:sldId id="266" r:id="rId8"/>
    <p:sldId id="267" r:id="rId9"/>
    <p:sldId id="274" r:id="rId10"/>
    <p:sldId id="271" r:id="rId11"/>
    <p:sldId id="272" r:id="rId12"/>
    <p:sldId id="273" r:id="rId13"/>
  </p:sldIdLst>
  <p:sldSz cx="18288000" cy="10287000"/>
  <p:notesSz cx="6858000" cy="9144000"/>
  <p:embeddedFontLst>
    <p:embeddedFont>
      <p:font typeface="Algerian" panose="04020705040A02060702" pitchFamily="82" charset="0"/>
      <p:regular r:id="rId14"/>
    </p:embeddedFont>
    <p:embeddedFont>
      <p:font typeface="Alice" panose="020B0604020202020204" charset="0"/>
      <p:regular r:id="rId15"/>
    </p:embeddedFont>
    <p:embeddedFont>
      <p:font typeface="Alice Bold" panose="020B0604020202020204" charset="0"/>
      <p:regular r:id="rId16"/>
    </p:embeddedFont>
    <p:embeddedFont>
      <p:font typeface="Arimo" panose="020B0604020202020204" charset="0"/>
      <p:regular r:id="rId17"/>
    </p:embeddedFont>
    <p:embeddedFont>
      <p:font typeface="Arimo Bold" panose="020B0604020202020204" charset="0"/>
      <p:regular r:id="rId18"/>
    </p:embeddedFont>
    <p:embeddedFont>
      <p:font typeface="Canva Sans" panose="020B0604020202020204" charset="0"/>
      <p:regular r:id="rId19"/>
    </p:embeddedFont>
    <p:embeddedFont>
      <p:font typeface="Gagalin" panose="020B0604020202020204" charset="0"/>
      <p:regular r:id="rId20"/>
    </p:embeddedFont>
    <p:embeddedFont>
      <p:font typeface="Lazord Sans Serif Expanded" panose="020B0604020202020204" charset="-78"/>
      <p:regular r:id="rId21"/>
    </p:embeddedFont>
    <p:embeddedFont>
      <p:font typeface="Montserrat" panose="00000500000000000000" pitchFamily="2" charset="0"/>
      <p:regular r:id="rId22"/>
      <p:bold r:id="rId23"/>
      <p:italic r:id="rId24"/>
      <p:boldItalic r:id="rId25"/>
    </p:embeddedFont>
    <p:embeddedFont>
      <p:font typeface="Montserrat Bold" panose="00000800000000000000" charset="0"/>
      <p:regular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4622" autoAdjust="0"/>
  </p:normalViewPr>
  <p:slideViewPr>
    <p:cSldViewPr>
      <p:cViewPr varScale="1">
        <p:scale>
          <a:sx n="58" d="100"/>
          <a:sy n="58" d="100"/>
        </p:scale>
        <p:origin x="499"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5.fntdata"/><Relationship Id="rId26" Type="http://schemas.openxmlformats.org/officeDocument/2006/relationships/font" Target="fonts/font13.fntdata"/><Relationship Id="rId3" Type="http://schemas.openxmlformats.org/officeDocument/2006/relationships/slide" Target="slides/slide2.xml"/><Relationship Id="rId21"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font" Target="fonts/font12.fntdata"/><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1.fntdata"/><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font" Target="fonts/font10.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font" Target="fonts/font9.fntdata"/><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5/14/2024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5/14/2024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5/14/2024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5/14/2024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2.svg"/><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8F4F0"/>
        </a:solidFill>
        <a:effectLst/>
      </p:bgPr>
    </p:bg>
    <p:spTree>
      <p:nvGrpSpPr>
        <p:cNvPr id="1" name=""/>
        <p:cNvGrpSpPr/>
        <p:nvPr/>
      </p:nvGrpSpPr>
      <p:grpSpPr>
        <a:xfrm>
          <a:off x="0" y="0"/>
          <a:ext cx="0" cy="0"/>
          <a:chOff x="0" y="0"/>
          <a:chExt cx="0" cy="0"/>
        </a:xfrm>
      </p:grpSpPr>
      <p:grpSp>
        <p:nvGrpSpPr>
          <p:cNvPr id="3" name="Group 3"/>
          <p:cNvGrpSpPr/>
          <p:nvPr/>
        </p:nvGrpSpPr>
        <p:grpSpPr>
          <a:xfrm>
            <a:off x="15417809" y="8711933"/>
            <a:ext cx="1453495" cy="546367"/>
            <a:chOff x="0" y="0"/>
            <a:chExt cx="476650" cy="179172"/>
          </a:xfrm>
        </p:grpSpPr>
        <p:sp>
          <p:nvSpPr>
            <p:cNvPr id="4" name="Freeform 4"/>
            <p:cNvSpPr/>
            <p:nvPr/>
          </p:nvSpPr>
          <p:spPr>
            <a:xfrm>
              <a:off x="0" y="0"/>
              <a:ext cx="476650" cy="179172"/>
            </a:xfrm>
            <a:custGeom>
              <a:avLst/>
              <a:gdLst/>
              <a:ahLst/>
              <a:cxnLst/>
              <a:rect l="l" t="t" r="r" b="b"/>
              <a:pathLst>
                <a:path w="476650" h="179172">
                  <a:moveTo>
                    <a:pt x="89586" y="0"/>
                  </a:moveTo>
                  <a:lnTo>
                    <a:pt x="387064" y="0"/>
                  </a:lnTo>
                  <a:cubicBezTo>
                    <a:pt x="410824" y="0"/>
                    <a:pt x="433610" y="9439"/>
                    <a:pt x="450411" y="26239"/>
                  </a:cubicBezTo>
                  <a:cubicBezTo>
                    <a:pt x="467212" y="43040"/>
                    <a:pt x="476650" y="65826"/>
                    <a:pt x="476650" y="89586"/>
                  </a:cubicBezTo>
                  <a:lnTo>
                    <a:pt x="476650" y="89586"/>
                  </a:lnTo>
                  <a:cubicBezTo>
                    <a:pt x="476650" y="139063"/>
                    <a:pt x="436541" y="179172"/>
                    <a:pt x="387064" y="179172"/>
                  </a:cubicBezTo>
                  <a:lnTo>
                    <a:pt x="89586" y="179172"/>
                  </a:lnTo>
                  <a:cubicBezTo>
                    <a:pt x="40109" y="179172"/>
                    <a:pt x="0" y="139063"/>
                    <a:pt x="0" y="89586"/>
                  </a:cubicBezTo>
                  <a:lnTo>
                    <a:pt x="0" y="89586"/>
                  </a:lnTo>
                  <a:cubicBezTo>
                    <a:pt x="0" y="40109"/>
                    <a:pt x="40109" y="0"/>
                    <a:pt x="89586" y="0"/>
                  </a:cubicBezTo>
                  <a:close/>
                </a:path>
              </a:pathLst>
            </a:custGeom>
            <a:solidFill>
              <a:srgbClr val="000000">
                <a:alpha val="0"/>
              </a:srgbClr>
            </a:solidFill>
            <a:ln w="28575" cap="rnd">
              <a:solidFill>
                <a:srgbClr val="AB6141"/>
              </a:solidFill>
              <a:prstDash val="solid"/>
              <a:round/>
            </a:ln>
          </p:spPr>
          <p:txBody>
            <a:bodyPr/>
            <a:lstStyle/>
            <a:p>
              <a:endParaRPr lang="en-IN"/>
            </a:p>
          </p:txBody>
        </p:sp>
        <p:sp>
          <p:nvSpPr>
            <p:cNvPr id="5" name="TextBox 5"/>
            <p:cNvSpPr txBox="1"/>
            <p:nvPr/>
          </p:nvSpPr>
          <p:spPr>
            <a:xfrm>
              <a:off x="0" y="-38100"/>
              <a:ext cx="476650" cy="217272"/>
            </a:xfrm>
            <a:prstGeom prst="rect">
              <a:avLst/>
            </a:prstGeom>
          </p:spPr>
          <p:txBody>
            <a:bodyPr lIns="50800" tIns="50800" rIns="50800" bIns="50800" rtlCol="0" anchor="ctr"/>
            <a:lstStyle/>
            <a:p>
              <a:pPr algn="ctr">
                <a:lnSpc>
                  <a:spcPts val="2940"/>
                </a:lnSpc>
              </a:pPr>
              <a:endParaRPr/>
            </a:p>
          </p:txBody>
        </p:sp>
      </p:grpSp>
      <p:sp>
        <p:nvSpPr>
          <p:cNvPr id="6" name="Freeform 6"/>
          <p:cNvSpPr/>
          <p:nvPr/>
        </p:nvSpPr>
        <p:spPr>
          <a:xfrm rot="5400000">
            <a:off x="16000540" y="8510811"/>
            <a:ext cx="288033" cy="948611"/>
          </a:xfrm>
          <a:custGeom>
            <a:avLst/>
            <a:gdLst/>
            <a:ahLst/>
            <a:cxnLst/>
            <a:rect l="l" t="t" r="r" b="b"/>
            <a:pathLst>
              <a:path w="288033" h="948611">
                <a:moveTo>
                  <a:pt x="0" y="0"/>
                </a:moveTo>
                <a:lnTo>
                  <a:pt x="288033" y="0"/>
                </a:lnTo>
                <a:lnTo>
                  <a:pt x="288033" y="948611"/>
                </a:lnTo>
                <a:lnTo>
                  <a:pt x="0" y="94861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7" name="Freeform 7"/>
          <p:cNvSpPr/>
          <p:nvPr/>
        </p:nvSpPr>
        <p:spPr>
          <a:xfrm>
            <a:off x="0" y="17423"/>
            <a:ext cx="2463733" cy="1756925"/>
          </a:xfrm>
          <a:custGeom>
            <a:avLst/>
            <a:gdLst/>
            <a:ahLst/>
            <a:cxnLst/>
            <a:rect l="l" t="t" r="r" b="b"/>
            <a:pathLst>
              <a:path w="2463733" h="1756925">
                <a:moveTo>
                  <a:pt x="0" y="0"/>
                </a:moveTo>
                <a:lnTo>
                  <a:pt x="2463733" y="0"/>
                </a:lnTo>
                <a:lnTo>
                  <a:pt x="2463733" y="1756924"/>
                </a:lnTo>
                <a:lnTo>
                  <a:pt x="0" y="1756924"/>
                </a:lnTo>
                <a:lnTo>
                  <a:pt x="0" y="0"/>
                </a:lnTo>
                <a:close/>
              </a:path>
            </a:pathLst>
          </a:custGeom>
          <a:blipFill>
            <a:blip r:embed="rId4"/>
            <a:stretch>
              <a:fillRect/>
            </a:stretch>
          </a:blipFill>
        </p:spPr>
        <p:txBody>
          <a:bodyPr/>
          <a:lstStyle/>
          <a:p>
            <a:endParaRPr lang="en-IN"/>
          </a:p>
        </p:txBody>
      </p:sp>
      <p:sp>
        <p:nvSpPr>
          <p:cNvPr id="8" name="TextBox 8"/>
          <p:cNvSpPr txBox="1"/>
          <p:nvPr/>
        </p:nvSpPr>
        <p:spPr>
          <a:xfrm>
            <a:off x="3804757" y="1904722"/>
            <a:ext cx="11372473" cy="1269065"/>
          </a:xfrm>
          <a:prstGeom prst="rect">
            <a:avLst/>
          </a:prstGeom>
        </p:spPr>
        <p:txBody>
          <a:bodyPr lIns="0" tIns="0" rIns="0" bIns="0" rtlCol="0" anchor="t">
            <a:spAutoFit/>
          </a:bodyPr>
          <a:lstStyle/>
          <a:p>
            <a:pPr algn="ctr">
              <a:lnSpc>
                <a:spcPts val="3359"/>
              </a:lnSpc>
            </a:pPr>
            <a:r>
              <a:rPr lang="en-US" sz="2400" dirty="0">
                <a:solidFill>
                  <a:srgbClr val="544036"/>
                </a:solidFill>
                <a:latin typeface="Arimo Bold"/>
              </a:rPr>
              <a:t> This Project &amp; Presentation is for partial fulfilment of   </a:t>
            </a:r>
          </a:p>
          <a:p>
            <a:pPr algn="ctr">
              <a:lnSpc>
                <a:spcPts val="3359"/>
              </a:lnSpc>
            </a:pPr>
            <a:r>
              <a:rPr lang="en-US" sz="2400" dirty="0">
                <a:solidFill>
                  <a:srgbClr val="544036"/>
                </a:solidFill>
                <a:latin typeface="Arimo Bold"/>
              </a:rPr>
              <a:t>    AI/ML </a:t>
            </a:r>
            <a:endParaRPr lang="en-US" sz="2400" dirty="0">
              <a:solidFill>
                <a:srgbClr val="544036"/>
              </a:solidFill>
              <a:latin typeface="Arimo"/>
            </a:endParaRPr>
          </a:p>
          <a:p>
            <a:pPr marL="0" lvl="0" indent="0" algn="l">
              <a:lnSpc>
                <a:spcPts val="3359"/>
              </a:lnSpc>
              <a:spcBef>
                <a:spcPct val="0"/>
              </a:spcBef>
            </a:pPr>
            <a:endParaRPr lang="en-US" sz="2400" dirty="0">
              <a:solidFill>
                <a:srgbClr val="544036"/>
              </a:solidFill>
              <a:latin typeface="Arimo"/>
            </a:endParaRPr>
          </a:p>
        </p:txBody>
      </p:sp>
      <p:sp>
        <p:nvSpPr>
          <p:cNvPr id="9" name="TextBox 9"/>
          <p:cNvSpPr txBox="1"/>
          <p:nvPr/>
        </p:nvSpPr>
        <p:spPr>
          <a:xfrm>
            <a:off x="3804757" y="532658"/>
            <a:ext cx="11372473" cy="1067994"/>
          </a:xfrm>
          <a:prstGeom prst="rect">
            <a:avLst/>
          </a:prstGeom>
        </p:spPr>
        <p:txBody>
          <a:bodyPr lIns="0" tIns="0" rIns="0" bIns="0" rtlCol="0" anchor="t">
            <a:spAutoFit/>
          </a:bodyPr>
          <a:lstStyle/>
          <a:p>
            <a:pPr marL="0" lvl="0" indent="0" algn="ctr">
              <a:lnSpc>
                <a:spcPts val="8102"/>
              </a:lnSpc>
            </a:pPr>
            <a:r>
              <a:rPr lang="en-US" sz="7572" dirty="0">
                <a:solidFill>
                  <a:srgbClr val="544036"/>
                </a:solidFill>
                <a:latin typeface="Gagalin"/>
              </a:rPr>
              <a:t>Animal Predictor</a:t>
            </a:r>
          </a:p>
        </p:txBody>
      </p:sp>
      <p:sp>
        <p:nvSpPr>
          <p:cNvPr id="10" name="TextBox 10"/>
          <p:cNvSpPr txBox="1"/>
          <p:nvPr/>
        </p:nvSpPr>
        <p:spPr>
          <a:xfrm>
            <a:off x="3804757" y="6418937"/>
            <a:ext cx="11372473" cy="969111"/>
          </a:xfrm>
          <a:prstGeom prst="rect">
            <a:avLst/>
          </a:prstGeom>
        </p:spPr>
        <p:txBody>
          <a:bodyPr lIns="0" tIns="0" rIns="0" bIns="0" rtlCol="0" anchor="t">
            <a:spAutoFit/>
          </a:bodyPr>
          <a:lstStyle/>
          <a:p>
            <a:pPr algn="ctr">
              <a:lnSpc>
                <a:spcPts val="3852"/>
              </a:lnSpc>
            </a:pPr>
            <a:r>
              <a:rPr lang="en-US" sz="2963" dirty="0">
                <a:solidFill>
                  <a:srgbClr val="544036"/>
                </a:solidFill>
                <a:latin typeface="Montserrat Bold"/>
              </a:rPr>
              <a:t>Presented To :</a:t>
            </a:r>
          </a:p>
          <a:p>
            <a:pPr algn="ctr">
              <a:lnSpc>
                <a:spcPts val="3852"/>
              </a:lnSpc>
            </a:pPr>
            <a:r>
              <a:rPr lang="en-US" sz="2963" dirty="0">
                <a:solidFill>
                  <a:srgbClr val="544036"/>
                </a:solidFill>
                <a:latin typeface="Montserrat Bold"/>
              </a:rPr>
              <a:t>Shubham Sir</a:t>
            </a:r>
          </a:p>
        </p:txBody>
      </p:sp>
      <p:sp>
        <p:nvSpPr>
          <p:cNvPr id="11" name="TextBox 11"/>
          <p:cNvSpPr txBox="1"/>
          <p:nvPr/>
        </p:nvSpPr>
        <p:spPr>
          <a:xfrm>
            <a:off x="3804757" y="3482062"/>
            <a:ext cx="11372473" cy="3108864"/>
          </a:xfrm>
          <a:prstGeom prst="rect">
            <a:avLst/>
          </a:prstGeom>
        </p:spPr>
        <p:txBody>
          <a:bodyPr lIns="0" tIns="0" rIns="0" bIns="0" rtlCol="0" anchor="t">
            <a:spAutoFit/>
          </a:bodyPr>
          <a:lstStyle/>
          <a:p>
            <a:pPr algn="ctr">
              <a:lnSpc>
                <a:spcPts val="3499"/>
              </a:lnSpc>
            </a:pPr>
            <a:r>
              <a:rPr lang="en-US" sz="2499" dirty="0">
                <a:solidFill>
                  <a:srgbClr val="544036"/>
                </a:solidFill>
                <a:latin typeface="Montserrat Bold"/>
              </a:rPr>
              <a:t>Submitted By : </a:t>
            </a:r>
          </a:p>
          <a:p>
            <a:pPr algn="ctr">
              <a:lnSpc>
                <a:spcPts val="3499"/>
              </a:lnSpc>
            </a:pPr>
            <a:r>
              <a:rPr lang="en-US" sz="2499" dirty="0">
                <a:solidFill>
                  <a:srgbClr val="544036"/>
                </a:solidFill>
                <a:latin typeface="Montserrat Bold"/>
              </a:rPr>
              <a:t>CSE-G7(Team 17)</a:t>
            </a:r>
          </a:p>
          <a:p>
            <a:pPr algn="ctr">
              <a:lnSpc>
                <a:spcPts val="3499"/>
              </a:lnSpc>
            </a:pPr>
            <a:r>
              <a:rPr lang="en-US" sz="2499" dirty="0">
                <a:solidFill>
                  <a:srgbClr val="544036"/>
                </a:solidFill>
                <a:latin typeface="Montserrat Bold"/>
              </a:rPr>
              <a:t>Keshav (2210990502)</a:t>
            </a:r>
          </a:p>
          <a:p>
            <a:pPr algn="ctr">
              <a:lnSpc>
                <a:spcPts val="3499"/>
              </a:lnSpc>
            </a:pPr>
            <a:r>
              <a:rPr lang="en-US" sz="2499" dirty="0" err="1">
                <a:solidFill>
                  <a:srgbClr val="544036"/>
                </a:solidFill>
                <a:latin typeface="Montserrat Bold"/>
              </a:rPr>
              <a:t>Goransh</a:t>
            </a:r>
            <a:r>
              <a:rPr lang="en-US" sz="2499" dirty="0">
                <a:solidFill>
                  <a:srgbClr val="544036"/>
                </a:solidFill>
                <a:latin typeface="Montserrat Bold"/>
              </a:rPr>
              <a:t> </a:t>
            </a:r>
            <a:r>
              <a:rPr lang="en-US" sz="2499" dirty="0" err="1">
                <a:solidFill>
                  <a:srgbClr val="544036"/>
                </a:solidFill>
                <a:latin typeface="Montserrat Bold"/>
              </a:rPr>
              <a:t>Handa</a:t>
            </a:r>
            <a:r>
              <a:rPr lang="en-US" sz="2499" dirty="0">
                <a:solidFill>
                  <a:srgbClr val="544036"/>
                </a:solidFill>
                <a:latin typeface="Montserrat Bold"/>
              </a:rPr>
              <a:t>(2210990329)</a:t>
            </a:r>
          </a:p>
          <a:p>
            <a:pPr algn="ctr">
              <a:lnSpc>
                <a:spcPts val="3499"/>
              </a:lnSpc>
            </a:pPr>
            <a:r>
              <a:rPr lang="en-US" sz="2499" dirty="0">
                <a:solidFill>
                  <a:srgbClr val="544036"/>
                </a:solidFill>
                <a:latin typeface="Montserrat Bold"/>
              </a:rPr>
              <a:t>Khushi Bansal(2210990510)</a:t>
            </a:r>
          </a:p>
          <a:p>
            <a:pPr algn="ctr">
              <a:lnSpc>
                <a:spcPts val="3499"/>
              </a:lnSpc>
            </a:pPr>
            <a:r>
              <a:rPr lang="en-US" sz="2499" dirty="0">
                <a:solidFill>
                  <a:srgbClr val="544036"/>
                </a:solidFill>
                <a:latin typeface="Montserrat Bold"/>
              </a:rPr>
              <a:t>Khushi Verma(2210990514)</a:t>
            </a:r>
          </a:p>
          <a:p>
            <a:pPr marL="0" lvl="0" indent="0" algn="ctr">
              <a:lnSpc>
                <a:spcPts val="3499"/>
              </a:lnSpc>
              <a:spcBef>
                <a:spcPct val="0"/>
              </a:spcBef>
            </a:pPr>
            <a:endParaRPr lang="en-US" sz="2499" dirty="0">
              <a:solidFill>
                <a:srgbClr val="544036"/>
              </a:solidFill>
              <a:latin typeface="Montserrat Bold"/>
            </a:endParaRPr>
          </a:p>
        </p:txBody>
      </p:sp>
      <p:sp>
        <p:nvSpPr>
          <p:cNvPr id="12" name="TextBox 12"/>
          <p:cNvSpPr txBox="1"/>
          <p:nvPr/>
        </p:nvSpPr>
        <p:spPr>
          <a:xfrm>
            <a:off x="3804757" y="8003582"/>
            <a:ext cx="11372473" cy="981534"/>
          </a:xfrm>
          <a:prstGeom prst="rect">
            <a:avLst/>
          </a:prstGeom>
        </p:spPr>
        <p:txBody>
          <a:bodyPr lIns="0" tIns="0" rIns="0" bIns="0" rtlCol="0" anchor="t">
            <a:spAutoFit/>
          </a:bodyPr>
          <a:lstStyle/>
          <a:p>
            <a:pPr algn="ctr">
              <a:lnSpc>
                <a:spcPts val="3852"/>
              </a:lnSpc>
            </a:pPr>
            <a:r>
              <a:rPr lang="en-US" sz="2963" dirty="0">
                <a:solidFill>
                  <a:srgbClr val="544036"/>
                </a:solidFill>
                <a:latin typeface="Alice Bold"/>
              </a:rPr>
              <a:t>Department of Computer Science and Engineering</a:t>
            </a:r>
          </a:p>
          <a:p>
            <a:pPr marL="0" lvl="0" indent="0" algn="ctr">
              <a:lnSpc>
                <a:spcPts val="3852"/>
              </a:lnSpc>
            </a:pPr>
            <a:r>
              <a:rPr lang="en-US" sz="2963" dirty="0" err="1">
                <a:solidFill>
                  <a:srgbClr val="544036"/>
                </a:solidFill>
                <a:latin typeface="Alice Bold"/>
              </a:rPr>
              <a:t>Chitkara</a:t>
            </a:r>
            <a:r>
              <a:rPr lang="en-US" sz="2963" dirty="0">
                <a:solidFill>
                  <a:srgbClr val="544036"/>
                </a:solidFill>
                <a:latin typeface="Alice Bold"/>
              </a:rPr>
              <a:t> University, Punjab</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8F4F0"/>
        </a:solidFill>
        <a:effectLst/>
      </p:bgPr>
    </p:bg>
    <p:spTree>
      <p:nvGrpSpPr>
        <p:cNvPr id="1" name=""/>
        <p:cNvGrpSpPr/>
        <p:nvPr/>
      </p:nvGrpSpPr>
      <p:grpSpPr>
        <a:xfrm>
          <a:off x="0" y="0"/>
          <a:ext cx="0" cy="0"/>
          <a:chOff x="0" y="0"/>
          <a:chExt cx="0" cy="0"/>
        </a:xfrm>
      </p:grpSpPr>
      <p:sp>
        <p:nvSpPr>
          <p:cNvPr id="2" name="AutoShape 2"/>
          <p:cNvSpPr/>
          <p:nvPr/>
        </p:nvSpPr>
        <p:spPr>
          <a:xfrm>
            <a:off x="0" y="0"/>
            <a:ext cx="18288000" cy="2210566"/>
          </a:xfrm>
          <a:prstGeom prst="rect">
            <a:avLst/>
          </a:prstGeom>
          <a:solidFill>
            <a:srgbClr val="4D443B"/>
          </a:solidFill>
        </p:spPr>
        <p:txBody>
          <a:bodyPr/>
          <a:lstStyle/>
          <a:p>
            <a:endParaRPr lang="en-IN"/>
          </a:p>
        </p:txBody>
      </p:sp>
      <p:sp>
        <p:nvSpPr>
          <p:cNvPr id="3" name="TextBox 3"/>
          <p:cNvSpPr txBox="1"/>
          <p:nvPr/>
        </p:nvSpPr>
        <p:spPr>
          <a:xfrm>
            <a:off x="4545425" y="472506"/>
            <a:ext cx="9253325" cy="1360805"/>
          </a:xfrm>
          <a:prstGeom prst="rect">
            <a:avLst/>
          </a:prstGeom>
        </p:spPr>
        <p:txBody>
          <a:bodyPr lIns="0" tIns="0" rIns="0" bIns="0" rtlCol="0" anchor="t">
            <a:spAutoFit/>
          </a:bodyPr>
          <a:lstStyle/>
          <a:p>
            <a:pPr marL="0" lvl="0" indent="0" algn="ctr">
              <a:lnSpc>
                <a:spcPts val="9879"/>
              </a:lnSpc>
            </a:pPr>
            <a:r>
              <a:rPr lang="en-US" sz="7599">
                <a:solidFill>
                  <a:srgbClr val="FAF4F0"/>
                </a:solidFill>
                <a:latin typeface="Lazord Sans Serif Expanded"/>
              </a:rPr>
              <a:t>Future Scope</a:t>
            </a:r>
          </a:p>
        </p:txBody>
      </p:sp>
      <p:sp>
        <p:nvSpPr>
          <p:cNvPr id="4" name="TextBox 4"/>
          <p:cNvSpPr txBox="1"/>
          <p:nvPr/>
        </p:nvSpPr>
        <p:spPr>
          <a:xfrm>
            <a:off x="1181100" y="2768049"/>
            <a:ext cx="5724254" cy="396591"/>
          </a:xfrm>
          <a:prstGeom prst="rect">
            <a:avLst/>
          </a:prstGeom>
        </p:spPr>
        <p:txBody>
          <a:bodyPr lIns="0" tIns="0" rIns="0" bIns="0" rtlCol="0" anchor="t">
            <a:spAutoFit/>
          </a:bodyPr>
          <a:lstStyle/>
          <a:p>
            <a:pPr marL="0" lvl="0" indent="0">
              <a:lnSpc>
                <a:spcPts val="3279"/>
              </a:lnSpc>
            </a:pPr>
            <a:endParaRPr lang="en-US" sz="2522" dirty="0">
              <a:solidFill>
                <a:srgbClr val="B4583C"/>
              </a:solidFill>
              <a:latin typeface="Montserrat"/>
            </a:endParaRPr>
          </a:p>
        </p:txBody>
      </p:sp>
      <p:sp>
        <p:nvSpPr>
          <p:cNvPr id="5" name="TextBox 5"/>
          <p:cNvSpPr txBox="1"/>
          <p:nvPr/>
        </p:nvSpPr>
        <p:spPr>
          <a:xfrm>
            <a:off x="1181100" y="3406668"/>
            <a:ext cx="16681046" cy="387735"/>
          </a:xfrm>
          <a:prstGeom prst="rect">
            <a:avLst/>
          </a:prstGeom>
        </p:spPr>
        <p:txBody>
          <a:bodyPr lIns="0" tIns="0" rIns="0" bIns="0" rtlCol="0" anchor="t">
            <a:spAutoFit/>
          </a:bodyPr>
          <a:lstStyle/>
          <a:p>
            <a:pPr marL="0" lvl="0" indent="0">
              <a:lnSpc>
                <a:spcPts val="3331"/>
              </a:lnSpc>
            </a:pPr>
            <a:endParaRPr lang="en-US" sz="2220" dirty="0">
              <a:solidFill>
                <a:srgbClr val="4D443B"/>
              </a:solidFill>
              <a:latin typeface="Montserrat"/>
            </a:endParaRPr>
          </a:p>
        </p:txBody>
      </p:sp>
      <p:sp>
        <p:nvSpPr>
          <p:cNvPr id="6" name="TextBox 6"/>
          <p:cNvSpPr txBox="1"/>
          <p:nvPr/>
        </p:nvSpPr>
        <p:spPr>
          <a:xfrm>
            <a:off x="1181100" y="4935680"/>
            <a:ext cx="7353300" cy="397288"/>
          </a:xfrm>
          <a:prstGeom prst="rect">
            <a:avLst/>
          </a:prstGeom>
        </p:spPr>
        <p:txBody>
          <a:bodyPr wrap="square" lIns="0" tIns="0" rIns="0" bIns="0" rtlCol="0" anchor="t">
            <a:spAutoFit/>
          </a:bodyPr>
          <a:lstStyle/>
          <a:p>
            <a:pPr marL="0" lvl="0" indent="0">
              <a:lnSpc>
                <a:spcPts val="3279"/>
              </a:lnSpc>
            </a:pPr>
            <a:endParaRPr lang="en-US" sz="2522" dirty="0">
              <a:solidFill>
                <a:srgbClr val="B4583C"/>
              </a:solidFill>
              <a:latin typeface="Montserrat"/>
            </a:endParaRPr>
          </a:p>
        </p:txBody>
      </p:sp>
      <p:sp>
        <p:nvSpPr>
          <p:cNvPr id="7" name="TextBox 7"/>
          <p:cNvSpPr txBox="1"/>
          <p:nvPr/>
        </p:nvSpPr>
        <p:spPr>
          <a:xfrm>
            <a:off x="1181100" y="5570395"/>
            <a:ext cx="16681046" cy="387735"/>
          </a:xfrm>
          <a:prstGeom prst="rect">
            <a:avLst/>
          </a:prstGeom>
        </p:spPr>
        <p:txBody>
          <a:bodyPr lIns="0" tIns="0" rIns="0" bIns="0" rtlCol="0" anchor="t">
            <a:spAutoFit/>
          </a:bodyPr>
          <a:lstStyle/>
          <a:p>
            <a:pPr marL="0" lvl="0" indent="0">
              <a:lnSpc>
                <a:spcPts val="3331"/>
              </a:lnSpc>
            </a:pPr>
            <a:endParaRPr lang="en-US" sz="2220" dirty="0">
              <a:solidFill>
                <a:srgbClr val="4D443B"/>
              </a:solidFill>
              <a:latin typeface="Montserrat"/>
            </a:endParaRPr>
          </a:p>
        </p:txBody>
      </p:sp>
      <p:sp>
        <p:nvSpPr>
          <p:cNvPr id="8" name="TextBox 8"/>
          <p:cNvSpPr txBox="1"/>
          <p:nvPr/>
        </p:nvSpPr>
        <p:spPr>
          <a:xfrm>
            <a:off x="1181100" y="7095503"/>
            <a:ext cx="6367195" cy="396591"/>
          </a:xfrm>
          <a:prstGeom prst="rect">
            <a:avLst/>
          </a:prstGeom>
        </p:spPr>
        <p:txBody>
          <a:bodyPr lIns="0" tIns="0" rIns="0" bIns="0" rtlCol="0" anchor="t">
            <a:spAutoFit/>
          </a:bodyPr>
          <a:lstStyle/>
          <a:p>
            <a:pPr marL="0" lvl="0" indent="0">
              <a:lnSpc>
                <a:spcPts val="3279"/>
              </a:lnSpc>
            </a:pPr>
            <a:endParaRPr lang="en-US" sz="2522" dirty="0">
              <a:solidFill>
                <a:srgbClr val="B4583C"/>
              </a:solidFill>
              <a:latin typeface="Montserrat"/>
            </a:endParaRPr>
          </a:p>
        </p:txBody>
      </p:sp>
      <p:sp>
        <p:nvSpPr>
          <p:cNvPr id="9" name="TextBox 9"/>
          <p:cNvSpPr txBox="1"/>
          <p:nvPr/>
        </p:nvSpPr>
        <p:spPr>
          <a:xfrm>
            <a:off x="533400" y="2747694"/>
            <a:ext cx="16681046" cy="7035709"/>
          </a:xfrm>
          <a:prstGeom prst="rect">
            <a:avLst/>
          </a:prstGeom>
        </p:spPr>
        <p:txBody>
          <a:bodyPr lIns="0" tIns="0" rIns="0" bIns="0" rtlCol="0" anchor="t">
            <a:spAutoFit/>
          </a:bodyPr>
          <a:lstStyle/>
          <a:p>
            <a:pPr algn="l">
              <a:buFont typeface="+mj-lt"/>
              <a:buAutoNum type="arabicPeriod"/>
            </a:pPr>
            <a:r>
              <a:rPr lang="en-US" sz="3600" b="1" i="0" dirty="0">
                <a:solidFill>
                  <a:srgbClr val="0D0D0D"/>
                </a:solidFill>
                <a:effectLst/>
                <a:highlight>
                  <a:srgbClr val="FFFFFF"/>
                </a:highlight>
                <a:latin typeface="Söhne"/>
              </a:rPr>
              <a:t>Enhanced AI Capabilities:</a:t>
            </a:r>
            <a:r>
              <a:rPr lang="en-US" sz="3600" b="0" i="0" dirty="0">
                <a:solidFill>
                  <a:srgbClr val="0D0D0D"/>
                </a:solidFill>
                <a:effectLst/>
                <a:highlight>
                  <a:srgbClr val="FFFFFF"/>
                </a:highlight>
                <a:latin typeface="Söhne"/>
              </a:rPr>
              <a:t> Continuously improve the AI's guessing accuracy by integrating more advanced machine learning algorithms and natural language processing techniques. This could involve leveraging deep learning models to better understand user responses and refine the guessing process.</a:t>
            </a:r>
          </a:p>
          <a:p>
            <a:pPr algn="l">
              <a:buFont typeface="+mj-lt"/>
              <a:buAutoNum type="arabicPeriod"/>
            </a:pPr>
            <a:r>
              <a:rPr lang="en-US" sz="3600" b="1" i="0" dirty="0">
                <a:solidFill>
                  <a:srgbClr val="0D0D0D"/>
                </a:solidFill>
                <a:effectLst/>
                <a:highlight>
                  <a:srgbClr val="FFFFFF"/>
                </a:highlight>
                <a:latin typeface="Söhne"/>
              </a:rPr>
              <a:t>Multiplayer Functionality:</a:t>
            </a:r>
            <a:r>
              <a:rPr lang="en-US" sz="3600" b="0" i="0" dirty="0">
                <a:solidFill>
                  <a:srgbClr val="0D0D0D"/>
                </a:solidFill>
                <a:effectLst/>
                <a:highlight>
                  <a:srgbClr val="FFFFFF"/>
                </a:highlight>
                <a:latin typeface="Söhne"/>
              </a:rPr>
              <a:t> Introduce multiplayer functionality to allow users to compete against each other in guessing animals. This could involve real-time interaction between multiple users and the AI system, creating a more social and competitive gaming experience.</a:t>
            </a:r>
          </a:p>
          <a:p>
            <a:pPr algn="l">
              <a:buFont typeface="+mj-lt"/>
              <a:buAutoNum type="arabicPeriod"/>
            </a:pPr>
            <a:r>
              <a:rPr lang="en-US" sz="3600" b="1" i="0" dirty="0">
                <a:solidFill>
                  <a:srgbClr val="0D0D0D"/>
                </a:solidFill>
                <a:effectLst/>
                <a:highlight>
                  <a:srgbClr val="FFFFFF"/>
                </a:highlight>
                <a:latin typeface="Söhne"/>
              </a:rPr>
              <a:t>Mobile Application Development:</a:t>
            </a:r>
            <a:r>
              <a:rPr lang="en-US" sz="3600" b="0" i="0" dirty="0">
                <a:solidFill>
                  <a:srgbClr val="0D0D0D"/>
                </a:solidFill>
                <a:effectLst/>
                <a:highlight>
                  <a:srgbClr val="FFFFFF"/>
                </a:highlight>
                <a:latin typeface="Söhne"/>
              </a:rPr>
              <a:t> Expand the project into a mobile application, making it accessible to a wider audience on smartphones and tablets. This could involve optimizing the user interface for mobile devices and integrating additional features such as push notifications and social sharing.</a:t>
            </a:r>
          </a:p>
          <a:p>
            <a:pPr marL="0" lvl="0" indent="0">
              <a:lnSpc>
                <a:spcPts val="3331"/>
              </a:lnSpc>
            </a:pPr>
            <a:endParaRPr lang="en-US" sz="2220" dirty="0">
              <a:solidFill>
                <a:srgbClr val="4D443B"/>
              </a:solidFill>
              <a:latin typeface="Montserrat"/>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8F4F0"/>
        </a:solidFill>
        <a:effectLst/>
      </p:bgPr>
    </p:bg>
    <p:spTree>
      <p:nvGrpSpPr>
        <p:cNvPr id="1" name=""/>
        <p:cNvGrpSpPr/>
        <p:nvPr/>
      </p:nvGrpSpPr>
      <p:grpSpPr>
        <a:xfrm>
          <a:off x="0" y="0"/>
          <a:ext cx="0" cy="0"/>
          <a:chOff x="0" y="0"/>
          <a:chExt cx="0" cy="0"/>
        </a:xfrm>
      </p:grpSpPr>
      <p:sp>
        <p:nvSpPr>
          <p:cNvPr id="4" name="TextBox 4"/>
          <p:cNvSpPr txBox="1"/>
          <p:nvPr/>
        </p:nvSpPr>
        <p:spPr>
          <a:xfrm>
            <a:off x="6206073" y="847725"/>
            <a:ext cx="5875854" cy="1576069"/>
          </a:xfrm>
          <a:prstGeom prst="rect">
            <a:avLst/>
          </a:prstGeom>
        </p:spPr>
        <p:txBody>
          <a:bodyPr lIns="0" tIns="0" rIns="0" bIns="0" rtlCol="0" anchor="t">
            <a:spAutoFit/>
          </a:bodyPr>
          <a:lstStyle/>
          <a:p>
            <a:pPr algn="ctr">
              <a:lnSpc>
                <a:spcPts val="12880"/>
              </a:lnSpc>
            </a:pPr>
            <a:r>
              <a:rPr lang="en-US" sz="9200">
                <a:solidFill>
                  <a:srgbClr val="000000"/>
                </a:solidFill>
                <a:latin typeface="Alice Bold"/>
              </a:rPr>
              <a:t>Conclusion</a:t>
            </a:r>
          </a:p>
        </p:txBody>
      </p:sp>
      <p:sp>
        <p:nvSpPr>
          <p:cNvPr id="5" name="TextBox 5"/>
          <p:cNvSpPr txBox="1"/>
          <p:nvPr/>
        </p:nvSpPr>
        <p:spPr>
          <a:xfrm>
            <a:off x="1028700" y="3653155"/>
            <a:ext cx="16230600" cy="4883068"/>
          </a:xfrm>
          <a:prstGeom prst="rect">
            <a:avLst/>
          </a:prstGeom>
        </p:spPr>
        <p:txBody>
          <a:bodyPr lIns="0" tIns="0" rIns="0" bIns="0" rtlCol="0" anchor="t">
            <a:spAutoFit/>
          </a:bodyPr>
          <a:lstStyle/>
          <a:p>
            <a:pPr algn="ctr">
              <a:lnSpc>
                <a:spcPts val="4759"/>
              </a:lnSpc>
            </a:pPr>
            <a:r>
              <a:rPr lang="en-US" sz="3399" dirty="0">
                <a:solidFill>
                  <a:srgbClr val="000000"/>
                </a:solidFill>
                <a:latin typeface="Canva Sans"/>
              </a:rPr>
              <a:t>In conclusion, the Animal Predictor project exemplifies the fusion of entertainment and education through AIML technology. With its intuitive interface and adaptive learning, it offers users an engaging guessing game while imparting knowledge about diverse animals. As the project evolves, opportunities for expansion into mobile platforms, integration of augmented reality, and collaboration with educators promise to further enhance its impact, solidifying its place as a captivating and educational AI-driven experience.</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8F4F0"/>
        </a:solidFill>
        <a:effectLst/>
      </p:bgPr>
    </p:bg>
    <p:spTree>
      <p:nvGrpSpPr>
        <p:cNvPr id="1" name=""/>
        <p:cNvGrpSpPr/>
        <p:nvPr/>
      </p:nvGrpSpPr>
      <p:grpSpPr>
        <a:xfrm>
          <a:off x="0" y="0"/>
          <a:ext cx="0" cy="0"/>
          <a:chOff x="0" y="0"/>
          <a:chExt cx="0" cy="0"/>
        </a:xfrm>
      </p:grpSpPr>
      <p:sp>
        <p:nvSpPr>
          <p:cNvPr id="4" name="TextBox 4"/>
          <p:cNvSpPr txBox="1"/>
          <p:nvPr/>
        </p:nvSpPr>
        <p:spPr>
          <a:xfrm>
            <a:off x="6008072" y="3567431"/>
            <a:ext cx="6271856" cy="1576069"/>
          </a:xfrm>
          <a:prstGeom prst="rect">
            <a:avLst/>
          </a:prstGeom>
        </p:spPr>
        <p:txBody>
          <a:bodyPr lIns="0" tIns="0" rIns="0" bIns="0" rtlCol="0" anchor="t">
            <a:spAutoFit/>
          </a:bodyPr>
          <a:lstStyle/>
          <a:p>
            <a:pPr algn="ctr">
              <a:lnSpc>
                <a:spcPts val="12880"/>
              </a:lnSpc>
            </a:pPr>
            <a:r>
              <a:rPr lang="en-US" sz="9200" dirty="0">
                <a:solidFill>
                  <a:srgbClr val="000000"/>
                </a:solidFill>
                <a:latin typeface="Alice Bold"/>
              </a:rPr>
              <a:t>Thank You!!</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8F4F0"/>
        </a:solidFill>
        <a:effectLst/>
      </p:bgPr>
    </p:bg>
    <p:spTree>
      <p:nvGrpSpPr>
        <p:cNvPr id="1" name=""/>
        <p:cNvGrpSpPr/>
        <p:nvPr/>
      </p:nvGrpSpPr>
      <p:grpSpPr>
        <a:xfrm>
          <a:off x="0" y="0"/>
          <a:ext cx="0" cy="0"/>
          <a:chOff x="0" y="0"/>
          <a:chExt cx="0" cy="0"/>
        </a:xfrm>
      </p:grpSpPr>
      <p:sp>
        <p:nvSpPr>
          <p:cNvPr id="2" name="TextBox 2"/>
          <p:cNvSpPr txBox="1"/>
          <p:nvPr/>
        </p:nvSpPr>
        <p:spPr>
          <a:xfrm>
            <a:off x="3385690" y="3276255"/>
            <a:ext cx="6690095" cy="433729"/>
          </a:xfrm>
          <a:prstGeom prst="rect">
            <a:avLst/>
          </a:prstGeom>
        </p:spPr>
        <p:txBody>
          <a:bodyPr lIns="0" tIns="0" rIns="0" bIns="0" rtlCol="0" anchor="t">
            <a:spAutoFit/>
          </a:bodyPr>
          <a:lstStyle/>
          <a:p>
            <a:pPr marL="0" lvl="0" indent="0">
              <a:lnSpc>
                <a:spcPts val="3549"/>
              </a:lnSpc>
              <a:spcBef>
                <a:spcPct val="0"/>
              </a:spcBef>
            </a:pPr>
            <a:r>
              <a:rPr lang="en-US" sz="2366">
                <a:solidFill>
                  <a:srgbClr val="544036"/>
                </a:solidFill>
                <a:latin typeface="Montserrat"/>
              </a:rPr>
              <a:t>Introduction</a:t>
            </a:r>
          </a:p>
        </p:txBody>
      </p:sp>
      <p:sp>
        <p:nvSpPr>
          <p:cNvPr id="3" name="TextBox 3"/>
          <p:cNvSpPr txBox="1"/>
          <p:nvPr/>
        </p:nvSpPr>
        <p:spPr>
          <a:xfrm>
            <a:off x="10075785" y="3276255"/>
            <a:ext cx="6690095" cy="433729"/>
          </a:xfrm>
          <a:prstGeom prst="rect">
            <a:avLst/>
          </a:prstGeom>
        </p:spPr>
        <p:txBody>
          <a:bodyPr lIns="0" tIns="0" rIns="0" bIns="0" rtlCol="0" anchor="t">
            <a:spAutoFit/>
          </a:bodyPr>
          <a:lstStyle/>
          <a:p>
            <a:pPr marL="0" lvl="0" indent="0">
              <a:lnSpc>
                <a:spcPts val="3549"/>
              </a:lnSpc>
              <a:spcBef>
                <a:spcPct val="0"/>
              </a:spcBef>
            </a:pPr>
            <a:r>
              <a:rPr lang="en-US" sz="2366">
                <a:solidFill>
                  <a:srgbClr val="544036"/>
                </a:solidFill>
                <a:latin typeface="Montserrat"/>
              </a:rPr>
              <a:t>3</a:t>
            </a:r>
          </a:p>
        </p:txBody>
      </p:sp>
      <p:sp>
        <p:nvSpPr>
          <p:cNvPr id="4" name="TextBox 4"/>
          <p:cNvSpPr txBox="1"/>
          <p:nvPr/>
        </p:nvSpPr>
        <p:spPr>
          <a:xfrm>
            <a:off x="3385690" y="5177294"/>
            <a:ext cx="6690095" cy="433729"/>
          </a:xfrm>
          <a:prstGeom prst="rect">
            <a:avLst/>
          </a:prstGeom>
        </p:spPr>
        <p:txBody>
          <a:bodyPr lIns="0" tIns="0" rIns="0" bIns="0" rtlCol="0" anchor="t">
            <a:spAutoFit/>
          </a:bodyPr>
          <a:lstStyle/>
          <a:p>
            <a:pPr marL="0" lvl="0" indent="0">
              <a:lnSpc>
                <a:spcPts val="3549"/>
              </a:lnSpc>
              <a:spcBef>
                <a:spcPct val="0"/>
              </a:spcBef>
            </a:pPr>
            <a:r>
              <a:rPr lang="en-US" sz="2366">
                <a:solidFill>
                  <a:srgbClr val="544036"/>
                </a:solidFill>
                <a:latin typeface="Montserrat"/>
              </a:rPr>
              <a:t>Key Features</a:t>
            </a:r>
          </a:p>
        </p:txBody>
      </p:sp>
      <p:sp>
        <p:nvSpPr>
          <p:cNvPr id="5" name="TextBox 5"/>
          <p:cNvSpPr txBox="1"/>
          <p:nvPr/>
        </p:nvSpPr>
        <p:spPr>
          <a:xfrm>
            <a:off x="10075785" y="5177294"/>
            <a:ext cx="6690095" cy="433729"/>
          </a:xfrm>
          <a:prstGeom prst="rect">
            <a:avLst/>
          </a:prstGeom>
        </p:spPr>
        <p:txBody>
          <a:bodyPr lIns="0" tIns="0" rIns="0" bIns="0" rtlCol="0" anchor="t">
            <a:spAutoFit/>
          </a:bodyPr>
          <a:lstStyle/>
          <a:p>
            <a:pPr marL="0" lvl="0" indent="0">
              <a:lnSpc>
                <a:spcPts val="3549"/>
              </a:lnSpc>
              <a:spcBef>
                <a:spcPct val="0"/>
              </a:spcBef>
            </a:pPr>
            <a:r>
              <a:rPr lang="en-US" sz="2366">
                <a:solidFill>
                  <a:srgbClr val="544036"/>
                </a:solidFill>
                <a:latin typeface="Montserrat"/>
              </a:rPr>
              <a:t>7</a:t>
            </a:r>
          </a:p>
        </p:txBody>
      </p:sp>
      <p:sp>
        <p:nvSpPr>
          <p:cNvPr id="6" name="TextBox 6"/>
          <p:cNvSpPr txBox="1"/>
          <p:nvPr/>
        </p:nvSpPr>
        <p:spPr>
          <a:xfrm>
            <a:off x="3385690" y="3909935"/>
            <a:ext cx="6690095" cy="411588"/>
          </a:xfrm>
          <a:prstGeom prst="rect">
            <a:avLst/>
          </a:prstGeom>
        </p:spPr>
        <p:txBody>
          <a:bodyPr lIns="0" tIns="0" rIns="0" bIns="0" rtlCol="0" anchor="t">
            <a:spAutoFit/>
          </a:bodyPr>
          <a:lstStyle/>
          <a:p>
            <a:pPr marL="0" lvl="0" indent="0">
              <a:lnSpc>
                <a:spcPts val="3549"/>
              </a:lnSpc>
              <a:spcBef>
                <a:spcPct val="0"/>
              </a:spcBef>
            </a:pPr>
            <a:r>
              <a:rPr lang="en-US" sz="2366" dirty="0">
                <a:solidFill>
                  <a:srgbClr val="544036"/>
                </a:solidFill>
                <a:latin typeface="Montserrat"/>
              </a:rPr>
              <a:t>Meet our Team</a:t>
            </a:r>
          </a:p>
        </p:txBody>
      </p:sp>
      <p:sp>
        <p:nvSpPr>
          <p:cNvPr id="7" name="TextBox 7"/>
          <p:cNvSpPr txBox="1"/>
          <p:nvPr/>
        </p:nvSpPr>
        <p:spPr>
          <a:xfrm>
            <a:off x="10075785" y="3909935"/>
            <a:ext cx="6690095" cy="433729"/>
          </a:xfrm>
          <a:prstGeom prst="rect">
            <a:avLst/>
          </a:prstGeom>
        </p:spPr>
        <p:txBody>
          <a:bodyPr lIns="0" tIns="0" rIns="0" bIns="0" rtlCol="0" anchor="t">
            <a:spAutoFit/>
          </a:bodyPr>
          <a:lstStyle/>
          <a:p>
            <a:pPr marL="0" lvl="0" indent="0">
              <a:lnSpc>
                <a:spcPts val="3549"/>
              </a:lnSpc>
              <a:spcBef>
                <a:spcPct val="0"/>
              </a:spcBef>
            </a:pPr>
            <a:r>
              <a:rPr lang="en-US" sz="2366">
                <a:solidFill>
                  <a:srgbClr val="544036"/>
                </a:solidFill>
                <a:latin typeface="Montserrat"/>
              </a:rPr>
              <a:t>5</a:t>
            </a:r>
          </a:p>
        </p:txBody>
      </p:sp>
      <p:sp>
        <p:nvSpPr>
          <p:cNvPr id="8" name="TextBox 8"/>
          <p:cNvSpPr txBox="1"/>
          <p:nvPr/>
        </p:nvSpPr>
        <p:spPr>
          <a:xfrm>
            <a:off x="3385690" y="5810973"/>
            <a:ext cx="6690095" cy="433729"/>
          </a:xfrm>
          <a:prstGeom prst="rect">
            <a:avLst/>
          </a:prstGeom>
        </p:spPr>
        <p:txBody>
          <a:bodyPr lIns="0" tIns="0" rIns="0" bIns="0" rtlCol="0" anchor="t">
            <a:spAutoFit/>
          </a:bodyPr>
          <a:lstStyle/>
          <a:p>
            <a:pPr marL="0" lvl="0" indent="0">
              <a:lnSpc>
                <a:spcPts val="3549"/>
              </a:lnSpc>
              <a:spcBef>
                <a:spcPct val="0"/>
              </a:spcBef>
            </a:pPr>
            <a:r>
              <a:rPr lang="en-US" sz="2366">
                <a:solidFill>
                  <a:srgbClr val="544036"/>
                </a:solidFill>
                <a:latin typeface="Montserrat"/>
              </a:rPr>
              <a:t>Project Highlight</a:t>
            </a:r>
          </a:p>
        </p:txBody>
      </p:sp>
      <p:sp>
        <p:nvSpPr>
          <p:cNvPr id="9" name="TextBox 9"/>
          <p:cNvSpPr txBox="1"/>
          <p:nvPr/>
        </p:nvSpPr>
        <p:spPr>
          <a:xfrm>
            <a:off x="10075785" y="5810973"/>
            <a:ext cx="6690095" cy="433729"/>
          </a:xfrm>
          <a:prstGeom prst="rect">
            <a:avLst/>
          </a:prstGeom>
        </p:spPr>
        <p:txBody>
          <a:bodyPr lIns="0" tIns="0" rIns="0" bIns="0" rtlCol="0" anchor="t">
            <a:spAutoFit/>
          </a:bodyPr>
          <a:lstStyle/>
          <a:p>
            <a:pPr marL="0" lvl="0" indent="0">
              <a:lnSpc>
                <a:spcPts val="3549"/>
              </a:lnSpc>
              <a:spcBef>
                <a:spcPct val="0"/>
              </a:spcBef>
            </a:pPr>
            <a:r>
              <a:rPr lang="en-US" sz="2366">
                <a:solidFill>
                  <a:srgbClr val="544036"/>
                </a:solidFill>
                <a:latin typeface="Montserrat"/>
              </a:rPr>
              <a:t>8</a:t>
            </a:r>
          </a:p>
        </p:txBody>
      </p:sp>
      <p:sp>
        <p:nvSpPr>
          <p:cNvPr id="10" name="TextBox 10"/>
          <p:cNvSpPr txBox="1"/>
          <p:nvPr/>
        </p:nvSpPr>
        <p:spPr>
          <a:xfrm>
            <a:off x="3385690" y="4543614"/>
            <a:ext cx="6690095" cy="433729"/>
          </a:xfrm>
          <a:prstGeom prst="rect">
            <a:avLst/>
          </a:prstGeom>
        </p:spPr>
        <p:txBody>
          <a:bodyPr lIns="0" tIns="0" rIns="0" bIns="0" rtlCol="0" anchor="t">
            <a:spAutoFit/>
          </a:bodyPr>
          <a:lstStyle/>
          <a:p>
            <a:pPr marL="0" lvl="0" indent="0">
              <a:lnSpc>
                <a:spcPts val="3549"/>
              </a:lnSpc>
              <a:spcBef>
                <a:spcPct val="0"/>
              </a:spcBef>
            </a:pPr>
            <a:r>
              <a:rPr lang="en-US" sz="2366">
                <a:solidFill>
                  <a:srgbClr val="544036"/>
                </a:solidFill>
                <a:latin typeface="Montserrat"/>
              </a:rPr>
              <a:t>Technical Details</a:t>
            </a:r>
          </a:p>
        </p:txBody>
      </p:sp>
      <p:sp>
        <p:nvSpPr>
          <p:cNvPr id="11" name="TextBox 11"/>
          <p:cNvSpPr txBox="1"/>
          <p:nvPr/>
        </p:nvSpPr>
        <p:spPr>
          <a:xfrm>
            <a:off x="10075785" y="4543614"/>
            <a:ext cx="6690095" cy="433729"/>
          </a:xfrm>
          <a:prstGeom prst="rect">
            <a:avLst/>
          </a:prstGeom>
        </p:spPr>
        <p:txBody>
          <a:bodyPr lIns="0" tIns="0" rIns="0" bIns="0" rtlCol="0" anchor="t">
            <a:spAutoFit/>
          </a:bodyPr>
          <a:lstStyle/>
          <a:p>
            <a:pPr marL="0" lvl="0" indent="0">
              <a:lnSpc>
                <a:spcPts val="3549"/>
              </a:lnSpc>
              <a:spcBef>
                <a:spcPct val="0"/>
              </a:spcBef>
            </a:pPr>
            <a:r>
              <a:rPr lang="en-US" sz="2366">
                <a:solidFill>
                  <a:srgbClr val="544036"/>
                </a:solidFill>
                <a:latin typeface="Montserrat"/>
              </a:rPr>
              <a:t>6</a:t>
            </a:r>
          </a:p>
        </p:txBody>
      </p:sp>
      <p:sp>
        <p:nvSpPr>
          <p:cNvPr id="12" name="TextBox 12"/>
          <p:cNvSpPr txBox="1"/>
          <p:nvPr/>
        </p:nvSpPr>
        <p:spPr>
          <a:xfrm>
            <a:off x="3385690" y="6444727"/>
            <a:ext cx="6690095" cy="433729"/>
          </a:xfrm>
          <a:prstGeom prst="rect">
            <a:avLst/>
          </a:prstGeom>
        </p:spPr>
        <p:txBody>
          <a:bodyPr lIns="0" tIns="0" rIns="0" bIns="0" rtlCol="0" anchor="t">
            <a:spAutoFit/>
          </a:bodyPr>
          <a:lstStyle/>
          <a:p>
            <a:pPr marL="0" lvl="0" indent="0">
              <a:lnSpc>
                <a:spcPts val="3549"/>
              </a:lnSpc>
              <a:spcBef>
                <a:spcPct val="0"/>
              </a:spcBef>
            </a:pPr>
            <a:r>
              <a:rPr lang="en-US" sz="2366">
                <a:solidFill>
                  <a:srgbClr val="544036"/>
                </a:solidFill>
                <a:latin typeface="Montserrat"/>
              </a:rPr>
              <a:t>Future Goals</a:t>
            </a:r>
          </a:p>
        </p:txBody>
      </p:sp>
      <p:sp>
        <p:nvSpPr>
          <p:cNvPr id="13" name="TextBox 13"/>
          <p:cNvSpPr txBox="1"/>
          <p:nvPr/>
        </p:nvSpPr>
        <p:spPr>
          <a:xfrm>
            <a:off x="10075785" y="6444727"/>
            <a:ext cx="6690095" cy="411588"/>
          </a:xfrm>
          <a:prstGeom prst="rect">
            <a:avLst/>
          </a:prstGeom>
        </p:spPr>
        <p:txBody>
          <a:bodyPr lIns="0" tIns="0" rIns="0" bIns="0" rtlCol="0" anchor="t">
            <a:spAutoFit/>
          </a:bodyPr>
          <a:lstStyle/>
          <a:p>
            <a:pPr marL="0" lvl="0" indent="0">
              <a:lnSpc>
                <a:spcPts val="3549"/>
              </a:lnSpc>
              <a:spcBef>
                <a:spcPct val="0"/>
              </a:spcBef>
            </a:pPr>
            <a:r>
              <a:rPr lang="en-US" sz="2366" dirty="0">
                <a:solidFill>
                  <a:srgbClr val="544036"/>
                </a:solidFill>
                <a:latin typeface="Montserrat"/>
              </a:rPr>
              <a:t>15</a:t>
            </a:r>
          </a:p>
        </p:txBody>
      </p:sp>
      <p:sp>
        <p:nvSpPr>
          <p:cNvPr id="14" name="TextBox 14"/>
          <p:cNvSpPr txBox="1"/>
          <p:nvPr/>
        </p:nvSpPr>
        <p:spPr>
          <a:xfrm>
            <a:off x="3385690" y="7078481"/>
            <a:ext cx="6690095" cy="433729"/>
          </a:xfrm>
          <a:prstGeom prst="rect">
            <a:avLst/>
          </a:prstGeom>
        </p:spPr>
        <p:txBody>
          <a:bodyPr lIns="0" tIns="0" rIns="0" bIns="0" rtlCol="0" anchor="t">
            <a:spAutoFit/>
          </a:bodyPr>
          <a:lstStyle/>
          <a:p>
            <a:pPr marL="0" lvl="0" indent="0">
              <a:lnSpc>
                <a:spcPts val="3549"/>
              </a:lnSpc>
              <a:spcBef>
                <a:spcPct val="0"/>
              </a:spcBef>
            </a:pPr>
            <a:r>
              <a:rPr lang="en-US" sz="2366">
                <a:solidFill>
                  <a:srgbClr val="544036"/>
                </a:solidFill>
                <a:latin typeface="Montserrat"/>
              </a:rPr>
              <a:t>Conclusion</a:t>
            </a:r>
          </a:p>
        </p:txBody>
      </p:sp>
      <p:sp>
        <p:nvSpPr>
          <p:cNvPr id="15" name="TextBox 15"/>
          <p:cNvSpPr txBox="1"/>
          <p:nvPr/>
        </p:nvSpPr>
        <p:spPr>
          <a:xfrm>
            <a:off x="10075785" y="7078481"/>
            <a:ext cx="6690095" cy="411588"/>
          </a:xfrm>
          <a:prstGeom prst="rect">
            <a:avLst/>
          </a:prstGeom>
        </p:spPr>
        <p:txBody>
          <a:bodyPr lIns="0" tIns="0" rIns="0" bIns="0" rtlCol="0" anchor="t">
            <a:spAutoFit/>
          </a:bodyPr>
          <a:lstStyle/>
          <a:p>
            <a:pPr marL="0" lvl="0" indent="0">
              <a:lnSpc>
                <a:spcPts val="3549"/>
              </a:lnSpc>
              <a:spcBef>
                <a:spcPct val="0"/>
              </a:spcBef>
            </a:pPr>
            <a:r>
              <a:rPr lang="en-US" sz="2366" dirty="0">
                <a:solidFill>
                  <a:srgbClr val="544036"/>
                </a:solidFill>
                <a:latin typeface="Montserrat"/>
              </a:rPr>
              <a:t>16</a:t>
            </a:r>
          </a:p>
        </p:txBody>
      </p:sp>
      <p:sp>
        <p:nvSpPr>
          <p:cNvPr id="17" name="Freeform 17"/>
          <p:cNvSpPr/>
          <p:nvPr/>
        </p:nvSpPr>
        <p:spPr>
          <a:xfrm>
            <a:off x="2196364" y="1381311"/>
            <a:ext cx="685610" cy="685610"/>
          </a:xfrm>
          <a:custGeom>
            <a:avLst/>
            <a:gdLst/>
            <a:ahLst/>
            <a:cxnLst/>
            <a:rect l="l" t="t" r="r" b="b"/>
            <a:pathLst>
              <a:path w="685610" h="685610">
                <a:moveTo>
                  <a:pt x="0" y="0"/>
                </a:moveTo>
                <a:lnTo>
                  <a:pt x="685610" y="0"/>
                </a:lnTo>
                <a:lnTo>
                  <a:pt x="685610" y="685611"/>
                </a:lnTo>
                <a:lnTo>
                  <a:pt x="0" y="68561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18" name="TextBox 18"/>
          <p:cNvSpPr txBox="1"/>
          <p:nvPr/>
        </p:nvSpPr>
        <p:spPr>
          <a:xfrm>
            <a:off x="3320665" y="1203086"/>
            <a:ext cx="6360790" cy="562655"/>
          </a:xfrm>
          <a:prstGeom prst="rect">
            <a:avLst/>
          </a:prstGeom>
        </p:spPr>
        <p:txBody>
          <a:bodyPr lIns="0" tIns="0" rIns="0" bIns="0" rtlCol="0" anchor="t">
            <a:spAutoFit/>
          </a:bodyPr>
          <a:lstStyle/>
          <a:p>
            <a:pPr marL="0" lvl="0" indent="0">
              <a:lnSpc>
                <a:spcPts val="4580"/>
              </a:lnSpc>
              <a:spcBef>
                <a:spcPct val="0"/>
              </a:spcBef>
            </a:pPr>
            <a:r>
              <a:rPr lang="en-US" sz="3816" dirty="0">
                <a:solidFill>
                  <a:srgbClr val="544036"/>
                </a:solidFill>
                <a:latin typeface="Alice Bold" panose="020B0604020202020204" charset="0"/>
              </a:rPr>
              <a:t>Table of content</a:t>
            </a:r>
          </a:p>
        </p:txBody>
      </p:sp>
      <p:grpSp>
        <p:nvGrpSpPr>
          <p:cNvPr id="19" name="Group 19"/>
          <p:cNvGrpSpPr/>
          <p:nvPr/>
        </p:nvGrpSpPr>
        <p:grpSpPr>
          <a:xfrm>
            <a:off x="15570209" y="8864333"/>
            <a:ext cx="1453495" cy="546367"/>
            <a:chOff x="0" y="0"/>
            <a:chExt cx="476650" cy="179172"/>
          </a:xfrm>
        </p:grpSpPr>
        <p:sp>
          <p:nvSpPr>
            <p:cNvPr id="20" name="Freeform 20"/>
            <p:cNvSpPr/>
            <p:nvPr/>
          </p:nvSpPr>
          <p:spPr>
            <a:xfrm>
              <a:off x="0" y="0"/>
              <a:ext cx="476650" cy="179172"/>
            </a:xfrm>
            <a:custGeom>
              <a:avLst/>
              <a:gdLst/>
              <a:ahLst/>
              <a:cxnLst/>
              <a:rect l="l" t="t" r="r" b="b"/>
              <a:pathLst>
                <a:path w="476650" h="179172">
                  <a:moveTo>
                    <a:pt x="89586" y="0"/>
                  </a:moveTo>
                  <a:lnTo>
                    <a:pt x="387064" y="0"/>
                  </a:lnTo>
                  <a:cubicBezTo>
                    <a:pt x="410824" y="0"/>
                    <a:pt x="433610" y="9439"/>
                    <a:pt x="450411" y="26239"/>
                  </a:cubicBezTo>
                  <a:cubicBezTo>
                    <a:pt x="467212" y="43040"/>
                    <a:pt x="476650" y="65826"/>
                    <a:pt x="476650" y="89586"/>
                  </a:cubicBezTo>
                  <a:lnTo>
                    <a:pt x="476650" y="89586"/>
                  </a:lnTo>
                  <a:cubicBezTo>
                    <a:pt x="476650" y="139063"/>
                    <a:pt x="436541" y="179172"/>
                    <a:pt x="387064" y="179172"/>
                  </a:cubicBezTo>
                  <a:lnTo>
                    <a:pt x="89586" y="179172"/>
                  </a:lnTo>
                  <a:cubicBezTo>
                    <a:pt x="40109" y="179172"/>
                    <a:pt x="0" y="139063"/>
                    <a:pt x="0" y="89586"/>
                  </a:cubicBezTo>
                  <a:lnTo>
                    <a:pt x="0" y="89586"/>
                  </a:lnTo>
                  <a:cubicBezTo>
                    <a:pt x="0" y="40109"/>
                    <a:pt x="40109" y="0"/>
                    <a:pt x="89586" y="0"/>
                  </a:cubicBezTo>
                  <a:close/>
                </a:path>
              </a:pathLst>
            </a:custGeom>
            <a:solidFill>
              <a:srgbClr val="000000">
                <a:alpha val="0"/>
              </a:srgbClr>
            </a:solidFill>
            <a:ln w="28575" cap="rnd">
              <a:solidFill>
                <a:srgbClr val="AB6141"/>
              </a:solidFill>
              <a:prstDash val="solid"/>
              <a:round/>
            </a:ln>
          </p:spPr>
          <p:txBody>
            <a:bodyPr/>
            <a:lstStyle/>
            <a:p>
              <a:endParaRPr lang="en-IN"/>
            </a:p>
          </p:txBody>
        </p:sp>
        <p:sp>
          <p:nvSpPr>
            <p:cNvPr id="21" name="TextBox 21"/>
            <p:cNvSpPr txBox="1"/>
            <p:nvPr/>
          </p:nvSpPr>
          <p:spPr>
            <a:xfrm>
              <a:off x="0" y="-38100"/>
              <a:ext cx="476650" cy="217272"/>
            </a:xfrm>
            <a:prstGeom prst="rect">
              <a:avLst/>
            </a:prstGeom>
          </p:spPr>
          <p:txBody>
            <a:bodyPr lIns="50800" tIns="50800" rIns="50800" bIns="50800" rtlCol="0" anchor="ctr"/>
            <a:lstStyle/>
            <a:p>
              <a:pPr algn="ctr">
                <a:lnSpc>
                  <a:spcPts val="2940"/>
                </a:lnSpc>
              </a:pPr>
              <a:endParaRPr/>
            </a:p>
          </p:txBody>
        </p:sp>
      </p:grpSp>
      <p:sp>
        <p:nvSpPr>
          <p:cNvPr id="22" name="Freeform 22"/>
          <p:cNvSpPr/>
          <p:nvPr/>
        </p:nvSpPr>
        <p:spPr>
          <a:xfrm rot="5400000">
            <a:off x="16152940" y="8663211"/>
            <a:ext cx="288033" cy="948611"/>
          </a:xfrm>
          <a:custGeom>
            <a:avLst/>
            <a:gdLst/>
            <a:ahLst/>
            <a:cxnLst/>
            <a:rect l="l" t="t" r="r" b="b"/>
            <a:pathLst>
              <a:path w="288033" h="948611">
                <a:moveTo>
                  <a:pt x="0" y="0"/>
                </a:moveTo>
                <a:lnTo>
                  <a:pt x="288033" y="0"/>
                </a:lnTo>
                <a:lnTo>
                  <a:pt x="288033" y="948611"/>
                </a:lnTo>
                <a:lnTo>
                  <a:pt x="0" y="94861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8F4F0"/>
        </a:solidFill>
        <a:effectLst/>
      </p:bgPr>
    </p:bg>
    <p:spTree>
      <p:nvGrpSpPr>
        <p:cNvPr id="1" name=""/>
        <p:cNvGrpSpPr/>
        <p:nvPr/>
      </p:nvGrpSpPr>
      <p:grpSpPr>
        <a:xfrm>
          <a:off x="0" y="0"/>
          <a:ext cx="0" cy="0"/>
          <a:chOff x="0" y="0"/>
          <a:chExt cx="0" cy="0"/>
        </a:xfrm>
      </p:grpSpPr>
      <p:grpSp>
        <p:nvGrpSpPr>
          <p:cNvPr id="2" name="Group 2"/>
          <p:cNvGrpSpPr/>
          <p:nvPr/>
        </p:nvGrpSpPr>
        <p:grpSpPr>
          <a:xfrm>
            <a:off x="6106886" y="0"/>
            <a:ext cx="6106886" cy="10287000"/>
            <a:chOff x="0" y="0"/>
            <a:chExt cx="2065786" cy="3633077"/>
          </a:xfrm>
        </p:grpSpPr>
        <p:sp>
          <p:nvSpPr>
            <p:cNvPr id="3" name="Freeform 3"/>
            <p:cNvSpPr/>
            <p:nvPr/>
          </p:nvSpPr>
          <p:spPr>
            <a:xfrm>
              <a:off x="0" y="0"/>
              <a:ext cx="2065786" cy="3633077"/>
            </a:xfrm>
            <a:custGeom>
              <a:avLst/>
              <a:gdLst/>
              <a:ahLst/>
              <a:cxnLst/>
              <a:rect l="l" t="t" r="r" b="b"/>
              <a:pathLst>
                <a:path w="2065786" h="3633077">
                  <a:moveTo>
                    <a:pt x="0" y="0"/>
                  </a:moveTo>
                  <a:lnTo>
                    <a:pt x="2065786" y="0"/>
                  </a:lnTo>
                  <a:lnTo>
                    <a:pt x="2065786" y="3633077"/>
                  </a:lnTo>
                  <a:lnTo>
                    <a:pt x="0" y="3633077"/>
                  </a:lnTo>
                  <a:close/>
                </a:path>
              </a:pathLst>
            </a:custGeom>
            <a:solidFill>
              <a:srgbClr val="AB6141">
                <a:alpha val="19608"/>
              </a:srgbClr>
            </a:solidFill>
          </p:spPr>
          <p:txBody>
            <a:bodyPr/>
            <a:lstStyle/>
            <a:p>
              <a:endParaRPr lang="en-IN"/>
            </a:p>
          </p:txBody>
        </p:sp>
      </p:grpSp>
      <p:sp>
        <p:nvSpPr>
          <p:cNvPr id="4" name="TextBox 4"/>
          <p:cNvSpPr txBox="1"/>
          <p:nvPr/>
        </p:nvSpPr>
        <p:spPr>
          <a:xfrm>
            <a:off x="6909209" y="611163"/>
            <a:ext cx="4469581" cy="739824"/>
          </a:xfrm>
          <a:prstGeom prst="rect">
            <a:avLst/>
          </a:prstGeom>
        </p:spPr>
        <p:txBody>
          <a:bodyPr lIns="0" tIns="0" rIns="0" bIns="0" rtlCol="0" anchor="t">
            <a:spAutoFit/>
          </a:bodyPr>
          <a:lstStyle/>
          <a:p>
            <a:pPr marL="0" lvl="0" indent="0" algn="ctr">
              <a:lnSpc>
                <a:spcPts val="5947"/>
              </a:lnSpc>
              <a:spcBef>
                <a:spcPct val="0"/>
              </a:spcBef>
            </a:pPr>
            <a:r>
              <a:rPr lang="en-US" sz="4248">
                <a:solidFill>
                  <a:srgbClr val="544036"/>
                </a:solidFill>
                <a:latin typeface="Alice"/>
              </a:rPr>
              <a:t>Introduction</a:t>
            </a:r>
          </a:p>
        </p:txBody>
      </p:sp>
      <p:grpSp>
        <p:nvGrpSpPr>
          <p:cNvPr id="5" name="Group 5"/>
          <p:cNvGrpSpPr/>
          <p:nvPr/>
        </p:nvGrpSpPr>
        <p:grpSpPr>
          <a:xfrm>
            <a:off x="12213771" y="0"/>
            <a:ext cx="6106886" cy="10287000"/>
            <a:chOff x="0" y="0"/>
            <a:chExt cx="2065786" cy="3633077"/>
          </a:xfrm>
        </p:grpSpPr>
        <p:sp>
          <p:nvSpPr>
            <p:cNvPr id="6" name="Freeform 6"/>
            <p:cNvSpPr/>
            <p:nvPr/>
          </p:nvSpPr>
          <p:spPr>
            <a:xfrm>
              <a:off x="0" y="0"/>
              <a:ext cx="2065786" cy="3633077"/>
            </a:xfrm>
            <a:custGeom>
              <a:avLst/>
              <a:gdLst/>
              <a:ahLst/>
              <a:cxnLst/>
              <a:rect l="l" t="t" r="r" b="b"/>
              <a:pathLst>
                <a:path w="2065786" h="3633077">
                  <a:moveTo>
                    <a:pt x="0" y="0"/>
                  </a:moveTo>
                  <a:lnTo>
                    <a:pt x="2065786" y="0"/>
                  </a:lnTo>
                  <a:lnTo>
                    <a:pt x="2065786" y="3633077"/>
                  </a:lnTo>
                  <a:lnTo>
                    <a:pt x="0" y="3633077"/>
                  </a:lnTo>
                  <a:close/>
                </a:path>
              </a:pathLst>
            </a:custGeom>
            <a:solidFill>
              <a:srgbClr val="B59C8F">
                <a:alpha val="19608"/>
              </a:srgbClr>
            </a:solidFill>
          </p:spPr>
          <p:txBody>
            <a:bodyPr/>
            <a:lstStyle/>
            <a:p>
              <a:endParaRPr lang="en-IN" dirty="0"/>
            </a:p>
          </p:txBody>
        </p:sp>
      </p:grpSp>
      <p:grpSp>
        <p:nvGrpSpPr>
          <p:cNvPr id="7" name="Group 7"/>
          <p:cNvGrpSpPr/>
          <p:nvPr/>
        </p:nvGrpSpPr>
        <p:grpSpPr>
          <a:xfrm>
            <a:off x="15975051" y="755516"/>
            <a:ext cx="1453495" cy="546367"/>
            <a:chOff x="0" y="0"/>
            <a:chExt cx="476650" cy="179172"/>
          </a:xfrm>
        </p:grpSpPr>
        <p:sp>
          <p:nvSpPr>
            <p:cNvPr id="8" name="Freeform 8"/>
            <p:cNvSpPr/>
            <p:nvPr/>
          </p:nvSpPr>
          <p:spPr>
            <a:xfrm>
              <a:off x="0" y="0"/>
              <a:ext cx="476650" cy="179172"/>
            </a:xfrm>
            <a:custGeom>
              <a:avLst/>
              <a:gdLst/>
              <a:ahLst/>
              <a:cxnLst/>
              <a:rect l="l" t="t" r="r" b="b"/>
              <a:pathLst>
                <a:path w="476650" h="179172">
                  <a:moveTo>
                    <a:pt x="89586" y="0"/>
                  </a:moveTo>
                  <a:lnTo>
                    <a:pt x="387064" y="0"/>
                  </a:lnTo>
                  <a:cubicBezTo>
                    <a:pt x="410824" y="0"/>
                    <a:pt x="433610" y="9439"/>
                    <a:pt x="450411" y="26239"/>
                  </a:cubicBezTo>
                  <a:cubicBezTo>
                    <a:pt x="467212" y="43040"/>
                    <a:pt x="476650" y="65826"/>
                    <a:pt x="476650" y="89586"/>
                  </a:cubicBezTo>
                  <a:lnTo>
                    <a:pt x="476650" y="89586"/>
                  </a:lnTo>
                  <a:cubicBezTo>
                    <a:pt x="476650" y="139063"/>
                    <a:pt x="436541" y="179172"/>
                    <a:pt x="387064" y="179172"/>
                  </a:cubicBezTo>
                  <a:lnTo>
                    <a:pt x="89586" y="179172"/>
                  </a:lnTo>
                  <a:cubicBezTo>
                    <a:pt x="40109" y="179172"/>
                    <a:pt x="0" y="139063"/>
                    <a:pt x="0" y="89586"/>
                  </a:cubicBezTo>
                  <a:lnTo>
                    <a:pt x="0" y="89586"/>
                  </a:lnTo>
                  <a:cubicBezTo>
                    <a:pt x="0" y="40109"/>
                    <a:pt x="40109" y="0"/>
                    <a:pt x="89586" y="0"/>
                  </a:cubicBezTo>
                  <a:close/>
                </a:path>
              </a:pathLst>
            </a:custGeom>
            <a:solidFill>
              <a:srgbClr val="000000">
                <a:alpha val="0"/>
              </a:srgbClr>
            </a:solidFill>
            <a:ln w="28575" cap="rnd">
              <a:solidFill>
                <a:srgbClr val="AB6141"/>
              </a:solidFill>
              <a:prstDash val="solid"/>
              <a:round/>
            </a:ln>
          </p:spPr>
          <p:txBody>
            <a:bodyPr/>
            <a:lstStyle/>
            <a:p>
              <a:endParaRPr lang="en-IN"/>
            </a:p>
          </p:txBody>
        </p:sp>
        <p:sp>
          <p:nvSpPr>
            <p:cNvPr id="9" name="TextBox 9"/>
            <p:cNvSpPr txBox="1"/>
            <p:nvPr/>
          </p:nvSpPr>
          <p:spPr>
            <a:xfrm>
              <a:off x="0" y="-38100"/>
              <a:ext cx="476650" cy="217272"/>
            </a:xfrm>
            <a:prstGeom prst="rect">
              <a:avLst/>
            </a:prstGeom>
          </p:spPr>
          <p:txBody>
            <a:bodyPr lIns="50800" tIns="50800" rIns="50800" bIns="50800" rtlCol="0" anchor="ctr"/>
            <a:lstStyle/>
            <a:p>
              <a:pPr algn="ctr">
                <a:lnSpc>
                  <a:spcPts val="2940"/>
                </a:lnSpc>
              </a:pPr>
              <a:endParaRPr/>
            </a:p>
          </p:txBody>
        </p:sp>
      </p:grpSp>
      <p:sp>
        <p:nvSpPr>
          <p:cNvPr id="10" name="Freeform 10"/>
          <p:cNvSpPr/>
          <p:nvPr/>
        </p:nvSpPr>
        <p:spPr>
          <a:xfrm rot="5400000">
            <a:off x="16557782" y="554395"/>
            <a:ext cx="288033" cy="948611"/>
          </a:xfrm>
          <a:custGeom>
            <a:avLst/>
            <a:gdLst/>
            <a:ahLst/>
            <a:cxnLst/>
            <a:rect l="l" t="t" r="r" b="b"/>
            <a:pathLst>
              <a:path w="288033" h="948611">
                <a:moveTo>
                  <a:pt x="0" y="0"/>
                </a:moveTo>
                <a:lnTo>
                  <a:pt x="288033" y="0"/>
                </a:lnTo>
                <a:lnTo>
                  <a:pt x="288033" y="948610"/>
                </a:lnTo>
                <a:lnTo>
                  <a:pt x="0" y="94861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11" name="TextBox 11"/>
          <p:cNvSpPr txBox="1"/>
          <p:nvPr/>
        </p:nvSpPr>
        <p:spPr>
          <a:xfrm>
            <a:off x="1028700" y="1454364"/>
            <a:ext cx="16147404" cy="3110916"/>
          </a:xfrm>
          <a:prstGeom prst="rect">
            <a:avLst/>
          </a:prstGeom>
        </p:spPr>
        <p:txBody>
          <a:bodyPr lIns="0" tIns="0" rIns="0" bIns="0" rtlCol="0" anchor="t">
            <a:spAutoFit/>
          </a:bodyPr>
          <a:lstStyle/>
          <a:p>
            <a:pPr>
              <a:lnSpc>
                <a:spcPts val="4060"/>
              </a:lnSpc>
            </a:pPr>
            <a:r>
              <a:rPr lang="en-US" sz="2900" dirty="0">
                <a:solidFill>
                  <a:srgbClr val="544036"/>
                </a:solidFill>
                <a:latin typeface="Alice"/>
              </a:rPr>
              <a:t> "Welcome to Animal Predictor, an innovative project that showcases the power of AIML (Artificial Intelligence Markup Language) in creating an engaging and interactive guessing game. In this project, users will put an image of an animal, our AI system will use AIML patterns to deduce the animal in their mind. Join us on a journey of fun and discovery as we explore the fascinating intersection of AI and human interaction through Animal Predictor."</a:t>
            </a:r>
          </a:p>
          <a:p>
            <a:pPr algn="ctr">
              <a:lnSpc>
                <a:spcPts val="4060"/>
              </a:lnSpc>
            </a:pPr>
            <a:r>
              <a:rPr lang="en-US" sz="2900" dirty="0">
                <a:solidFill>
                  <a:srgbClr val="544036"/>
                </a:solidFill>
                <a:latin typeface="Alice"/>
              </a:rPr>
              <a:t>Ready to experience the next level of Animal Predictor? </a:t>
            </a:r>
            <a:endParaRPr lang="en-US" sz="2900" dirty="0">
              <a:solidFill>
                <a:srgbClr val="544036"/>
              </a:solidFill>
              <a:latin typeface="Gagalin"/>
            </a:endParaRPr>
          </a:p>
        </p:txBody>
      </p:sp>
      <p:pic>
        <p:nvPicPr>
          <p:cNvPr id="1026" name="Picture 2" descr="8 dog breeds that are unsuitable for Indian climate | Times of India">
            <a:extLst>
              <a:ext uri="{FF2B5EF4-FFF2-40B4-BE49-F238E27FC236}">
                <a16:creationId xmlns:a16="http://schemas.microsoft.com/office/drawing/2014/main" id="{BE9EB478-B024-B5EE-FFFE-900EE53F7B2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6324567"/>
            <a:ext cx="3264144" cy="25146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The 15 Best Rabbit Breeds - A Complete Breed Guide to Adopting a Bunny">
            <a:extLst>
              <a:ext uri="{FF2B5EF4-FFF2-40B4-BE49-F238E27FC236}">
                <a16:creationId xmlns:a16="http://schemas.microsoft.com/office/drawing/2014/main" id="{69836DE9-596B-C881-C6FC-5331752130B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09209" y="6091204"/>
            <a:ext cx="4667250" cy="3584633"/>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10 of the Cutest Cat Breeds">
            <a:extLst>
              <a:ext uri="{FF2B5EF4-FFF2-40B4-BE49-F238E27FC236}">
                <a16:creationId xmlns:a16="http://schemas.microsoft.com/office/drawing/2014/main" id="{D930C984-2234-A51B-DEB8-8DE49390D7EB}"/>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3506581" y="6044766"/>
            <a:ext cx="4241800" cy="358463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8F4F0"/>
        </a:solidFill>
        <a:effectLst/>
      </p:bgPr>
    </p:bg>
    <p:spTree>
      <p:nvGrpSpPr>
        <p:cNvPr id="1" name=""/>
        <p:cNvGrpSpPr/>
        <p:nvPr/>
      </p:nvGrpSpPr>
      <p:grpSpPr>
        <a:xfrm>
          <a:off x="0" y="0"/>
          <a:ext cx="0" cy="0"/>
          <a:chOff x="0" y="0"/>
          <a:chExt cx="0" cy="0"/>
        </a:xfrm>
      </p:grpSpPr>
      <p:sp>
        <p:nvSpPr>
          <p:cNvPr id="4" name="TextBox 4"/>
          <p:cNvSpPr txBox="1"/>
          <p:nvPr/>
        </p:nvSpPr>
        <p:spPr>
          <a:xfrm>
            <a:off x="3048000" y="430643"/>
            <a:ext cx="11275391" cy="984372"/>
          </a:xfrm>
          <a:prstGeom prst="rect">
            <a:avLst/>
          </a:prstGeom>
        </p:spPr>
        <p:txBody>
          <a:bodyPr lIns="0" tIns="0" rIns="0" bIns="0" rtlCol="0" anchor="t">
            <a:spAutoFit/>
          </a:bodyPr>
          <a:lstStyle/>
          <a:p>
            <a:pPr marL="0" lvl="0" indent="0" algn="ctr">
              <a:lnSpc>
                <a:spcPts val="8400"/>
              </a:lnSpc>
            </a:pPr>
            <a:r>
              <a:rPr lang="en-US" sz="5600" dirty="0">
                <a:solidFill>
                  <a:srgbClr val="544036"/>
                </a:solidFill>
                <a:latin typeface="Alice Bold" panose="020B0604020202020204" charset="0"/>
              </a:rPr>
              <a:t>Key Features</a:t>
            </a:r>
          </a:p>
        </p:txBody>
      </p:sp>
      <p:sp>
        <p:nvSpPr>
          <p:cNvPr id="3" name="TextBox 2">
            <a:extLst>
              <a:ext uri="{FF2B5EF4-FFF2-40B4-BE49-F238E27FC236}">
                <a16:creationId xmlns:a16="http://schemas.microsoft.com/office/drawing/2014/main" id="{8C212A01-600A-1526-7C1D-100C11DC1861}"/>
              </a:ext>
            </a:extLst>
          </p:cNvPr>
          <p:cNvSpPr txBox="1"/>
          <p:nvPr/>
        </p:nvSpPr>
        <p:spPr>
          <a:xfrm>
            <a:off x="0" y="1562100"/>
            <a:ext cx="18288000" cy="8586966"/>
          </a:xfrm>
          <a:prstGeom prst="rect">
            <a:avLst/>
          </a:prstGeom>
          <a:noFill/>
        </p:spPr>
        <p:txBody>
          <a:bodyPr wrap="square" rtlCol="0">
            <a:spAutoFit/>
          </a:bodyPr>
          <a:lstStyle/>
          <a:p>
            <a:r>
              <a:rPr lang="en-US" sz="2000" dirty="0"/>
              <a:t>Certainly! Here are a few key features of the Animal Predictor project made using AIML:</a:t>
            </a:r>
          </a:p>
          <a:p>
            <a:endParaRPr lang="en-US" sz="2000" dirty="0"/>
          </a:p>
          <a:p>
            <a:r>
              <a:rPr lang="en-US" sz="2400" b="1" dirty="0"/>
              <a:t>1. Interactive Animal Guessing Game</a:t>
            </a:r>
            <a:r>
              <a:rPr lang="en-US" sz="2000" dirty="0"/>
              <a:t>: Engage users in an interactive guessing game where they put </a:t>
            </a:r>
            <a:r>
              <a:rPr lang="en-US" sz="2000" dirty="0" err="1"/>
              <a:t>iamge</a:t>
            </a:r>
            <a:r>
              <a:rPr lang="en-US" sz="2000" dirty="0"/>
              <a:t> of an animal, and the AI system asks a series of questions to deduce the animal.</a:t>
            </a:r>
          </a:p>
          <a:p>
            <a:endParaRPr lang="en-US" sz="2000" dirty="0"/>
          </a:p>
          <a:p>
            <a:r>
              <a:rPr lang="en-US" sz="2400" b="1" dirty="0"/>
              <a:t>2. AIML-Powered Conversation</a:t>
            </a:r>
            <a:r>
              <a:rPr lang="en-US" sz="2000" dirty="0"/>
              <a:t>: Utilize AIML (Artificial Intelligence Markup Language) patterns to create dynamic and engaging conversations between the AI system and the user, enhancing the user experience.</a:t>
            </a:r>
          </a:p>
          <a:p>
            <a:endParaRPr lang="en-US" sz="2000" dirty="0"/>
          </a:p>
          <a:p>
            <a:r>
              <a:rPr lang="en-US" sz="2400" b="1" dirty="0"/>
              <a:t>3. Adaptive </a:t>
            </a:r>
            <a:r>
              <a:rPr lang="en-US" sz="2400" b="1" dirty="0" err="1"/>
              <a:t>Learning:Incorporate</a:t>
            </a:r>
            <a:r>
              <a:rPr lang="en-US" sz="2400" b="1" dirty="0"/>
              <a:t> </a:t>
            </a:r>
            <a:r>
              <a:rPr lang="en-US" sz="2000" dirty="0"/>
              <a:t>adaptive learning techniques to improve the accuracy of guesses over time, making the game more challenging and entertaining for users.</a:t>
            </a:r>
          </a:p>
          <a:p>
            <a:endParaRPr lang="en-US" sz="2000" dirty="0"/>
          </a:p>
          <a:p>
            <a:r>
              <a:rPr lang="en-US" sz="2400" b="1" dirty="0"/>
              <a:t>4. Wide Range of Animal </a:t>
            </a:r>
            <a:r>
              <a:rPr lang="en-US" sz="2400" b="1" dirty="0" err="1"/>
              <a:t>Knowledge</a:t>
            </a:r>
            <a:r>
              <a:rPr lang="en-US" sz="2000" dirty="0" err="1"/>
              <a:t>:Include</a:t>
            </a:r>
            <a:r>
              <a:rPr lang="en-US" sz="2000" dirty="0"/>
              <a:t> a comprehensive database of animal information to ensure the AI system can accurately guess a wide variety of animals, from common pets to exotic species.</a:t>
            </a:r>
          </a:p>
          <a:p>
            <a:endParaRPr lang="en-US" sz="2000" dirty="0"/>
          </a:p>
          <a:p>
            <a:r>
              <a:rPr lang="en-US" sz="2400" b="1" dirty="0"/>
              <a:t>5. User-Friendly Interface</a:t>
            </a:r>
            <a:r>
              <a:rPr lang="en-US" sz="2000" dirty="0"/>
              <a:t>: Design a user-friendly interface that allows seamless interaction between the user and the AI system, enhancing accessibility and ease of use.</a:t>
            </a:r>
          </a:p>
          <a:p>
            <a:endParaRPr lang="en-US" sz="2000" dirty="0"/>
          </a:p>
          <a:p>
            <a:r>
              <a:rPr lang="en-US" sz="2400" b="1" dirty="0"/>
              <a:t>6. Educational Value</a:t>
            </a:r>
            <a:r>
              <a:rPr lang="en-US" sz="2000" dirty="0"/>
              <a:t>: Offer educational insights about different animals throughout the game, providing users with interesting facts and knowledge about the animal kingdom.</a:t>
            </a:r>
          </a:p>
          <a:p>
            <a:endParaRPr lang="en-US" sz="2000" dirty="0"/>
          </a:p>
          <a:p>
            <a:r>
              <a:rPr lang="en-US" sz="2400" b="1" dirty="0"/>
              <a:t>7. Customization Options</a:t>
            </a:r>
            <a:r>
              <a:rPr lang="en-US" sz="2000" dirty="0"/>
              <a:t>: Provide customization options for users to tailor their experience, such as difficulty levels, language preferences, or specific categories of animals to guess.</a:t>
            </a:r>
          </a:p>
          <a:p>
            <a:endParaRPr lang="en-US" sz="2000" dirty="0"/>
          </a:p>
          <a:p>
            <a:r>
              <a:rPr lang="en-US" sz="2400" b="1" dirty="0"/>
              <a:t>8. Feedback Mechanism</a:t>
            </a:r>
            <a:r>
              <a:rPr lang="en-US" sz="2000" dirty="0"/>
              <a:t>: Implement a feedback mechanism for users to provide input on their experience, helping to refine and improve the game over time based on user suggestions.</a:t>
            </a:r>
          </a:p>
          <a:p>
            <a:endParaRPr lang="en-US" sz="2000" dirty="0"/>
          </a:p>
          <a:p>
            <a:r>
              <a:rPr lang="en-US" sz="2000" dirty="0"/>
              <a:t>These features combine to create an entertaining and educational experience for users, highlighting the capabilities of AIML in building engaging AI-driven applications.</a:t>
            </a:r>
            <a:endParaRPr lang="en-IN" sz="20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37" r="-37"/>
            </a:stretch>
          </a:blipFill>
        </p:spPr>
        <p:txBody>
          <a:bodyPr/>
          <a:lstStyle/>
          <a:p>
            <a:endParaRPr lang="en-IN"/>
          </a:p>
        </p:txBody>
      </p:sp>
      <p:sp>
        <p:nvSpPr>
          <p:cNvPr id="3" name="TextBox 3"/>
          <p:cNvSpPr txBox="1"/>
          <p:nvPr/>
        </p:nvSpPr>
        <p:spPr>
          <a:xfrm>
            <a:off x="2177501" y="4065311"/>
            <a:ext cx="13932998" cy="1115690"/>
          </a:xfrm>
          <a:prstGeom prst="rect">
            <a:avLst/>
          </a:prstGeom>
        </p:spPr>
        <p:txBody>
          <a:bodyPr lIns="0" tIns="0" rIns="0" bIns="0" rtlCol="0" anchor="t">
            <a:spAutoFit/>
          </a:bodyPr>
          <a:lstStyle/>
          <a:p>
            <a:pPr marL="0" lvl="0" indent="0" algn="ctr">
              <a:lnSpc>
                <a:spcPts val="8706"/>
              </a:lnSpc>
            </a:pPr>
            <a:r>
              <a:rPr lang="en-US" sz="7316" dirty="0">
                <a:solidFill>
                  <a:srgbClr val="FFFFFF"/>
                </a:solidFill>
                <a:latin typeface="Algerian" panose="04020705040A02060702" pitchFamily="82" charset="0"/>
              </a:rPr>
              <a:t>Project Highlights</a:t>
            </a:r>
          </a:p>
        </p:txBody>
      </p:sp>
      <p:sp>
        <p:nvSpPr>
          <p:cNvPr id="4" name="TextBox 4"/>
          <p:cNvSpPr txBox="1"/>
          <p:nvPr/>
        </p:nvSpPr>
        <p:spPr>
          <a:xfrm>
            <a:off x="12933517" y="1047750"/>
            <a:ext cx="4325783" cy="329064"/>
          </a:xfrm>
          <a:prstGeom prst="rect">
            <a:avLst/>
          </a:prstGeom>
        </p:spPr>
        <p:txBody>
          <a:bodyPr lIns="0" tIns="0" rIns="0" bIns="0" rtlCol="0" anchor="t">
            <a:spAutoFit/>
          </a:bodyPr>
          <a:lstStyle/>
          <a:p>
            <a:pPr marL="0" lvl="0" indent="0" algn="r">
              <a:lnSpc>
                <a:spcPts val="2482"/>
              </a:lnSpc>
            </a:pPr>
            <a:r>
              <a:rPr lang="en-US" sz="2800" dirty="0">
                <a:solidFill>
                  <a:schemeClr val="bg1"/>
                </a:solidFill>
                <a:latin typeface="Alice"/>
              </a:rPr>
              <a:t>V-music</a:t>
            </a:r>
            <a:endParaRPr lang="en-US" sz="2800" dirty="0">
              <a:solidFill>
                <a:schemeClr val="bg1"/>
              </a:solidFill>
              <a:latin typeface="Montserrat"/>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1B096"/>
        </a:solidFill>
        <a:effectLst/>
      </p:bgPr>
    </p:bg>
    <p:spTree>
      <p:nvGrpSpPr>
        <p:cNvPr id="1" name=""/>
        <p:cNvGrpSpPr/>
        <p:nvPr/>
      </p:nvGrpSpPr>
      <p:grpSpPr>
        <a:xfrm>
          <a:off x="0" y="0"/>
          <a:ext cx="0" cy="0"/>
          <a:chOff x="0" y="0"/>
          <a:chExt cx="0" cy="0"/>
        </a:xfrm>
      </p:grpSpPr>
      <p:sp>
        <p:nvSpPr>
          <p:cNvPr id="2" name="AutoShape 2"/>
          <p:cNvSpPr/>
          <p:nvPr/>
        </p:nvSpPr>
        <p:spPr>
          <a:xfrm>
            <a:off x="35490" y="0"/>
            <a:ext cx="6752954" cy="10287000"/>
          </a:xfrm>
          <a:prstGeom prst="rect">
            <a:avLst/>
          </a:prstGeom>
          <a:solidFill>
            <a:srgbClr val="CB8465"/>
          </a:solidFill>
        </p:spPr>
        <p:txBody>
          <a:bodyPr/>
          <a:lstStyle/>
          <a:p>
            <a:endParaRPr lang="en-IN" dirty="0"/>
          </a:p>
        </p:txBody>
      </p:sp>
      <p:sp>
        <p:nvSpPr>
          <p:cNvPr id="3" name="TextBox 3"/>
          <p:cNvSpPr txBox="1"/>
          <p:nvPr/>
        </p:nvSpPr>
        <p:spPr>
          <a:xfrm>
            <a:off x="1028700" y="1009650"/>
            <a:ext cx="5724254" cy="396591"/>
          </a:xfrm>
          <a:prstGeom prst="rect">
            <a:avLst/>
          </a:prstGeom>
        </p:spPr>
        <p:txBody>
          <a:bodyPr lIns="0" tIns="0" rIns="0" bIns="0" rtlCol="0" anchor="t">
            <a:spAutoFit/>
          </a:bodyPr>
          <a:lstStyle/>
          <a:p>
            <a:pPr marL="0" lvl="0" indent="0">
              <a:lnSpc>
                <a:spcPts val="3279"/>
              </a:lnSpc>
            </a:pPr>
            <a:r>
              <a:rPr lang="en-US" sz="2522" dirty="0">
                <a:solidFill>
                  <a:srgbClr val="544036"/>
                </a:solidFill>
                <a:latin typeface="Montserrat"/>
              </a:rPr>
              <a:t> </a:t>
            </a:r>
          </a:p>
        </p:txBody>
      </p:sp>
      <p:sp>
        <p:nvSpPr>
          <p:cNvPr id="13" name="TextBox 12">
            <a:extLst>
              <a:ext uri="{FF2B5EF4-FFF2-40B4-BE49-F238E27FC236}">
                <a16:creationId xmlns:a16="http://schemas.microsoft.com/office/drawing/2014/main" id="{9214C6C3-BB2A-1410-EF4C-E9920DF1263A}"/>
              </a:ext>
            </a:extLst>
          </p:cNvPr>
          <p:cNvSpPr txBox="1"/>
          <p:nvPr/>
        </p:nvSpPr>
        <p:spPr>
          <a:xfrm>
            <a:off x="58455" y="133267"/>
            <a:ext cx="18231633" cy="9294852"/>
          </a:xfrm>
          <a:prstGeom prst="rect">
            <a:avLst/>
          </a:prstGeom>
          <a:noFill/>
        </p:spPr>
        <p:txBody>
          <a:bodyPr wrap="square" rtlCol="0">
            <a:spAutoFit/>
          </a:bodyPr>
          <a:lstStyle/>
          <a:p>
            <a:r>
              <a:rPr lang="en-US" sz="2800" dirty="0">
                <a:solidFill>
                  <a:schemeClr val="bg2"/>
                </a:solidFill>
              </a:rPr>
              <a:t>Certainly! Here are a few highlights for the Animal Predictor project made using AIML:</a:t>
            </a:r>
          </a:p>
          <a:p>
            <a:endParaRPr lang="en-US" sz="2800" dirty="0">
              <a:solidFill>
                <a:schemeClr val="bg2"/>
              </a:solidFill>
            </a:endParaRPr>
          </a:p>
          <a:p>
            <a:pPr marL="457200" indent="-457200">
              <a:buAutoNum type="arabicPeriod"/>
            </a:pPr>
            <a:r>
              <a:rPr lang="en-US" sz="2400" dirty="0">
                <a:solidFill>
                  <a:schemeClr val="accent6">
                    <a:lumMod val="50000"/>
                  </a:schemeClr>
                </a:solidFill>
              </a:rPr>
              <a:t>Intuitive Gameplay: </a:t>
            </a:r>
          </a:p>
          <a:p>
            <a:r>
              <a:rPr lang="en-US" sz="2000" dirty="0">
                <a:solidFill>
                  <a:schemeClr val="bg2"/>
                </a:solidFill>
              </a:rPr>
              <a:t>Users engage in a dynamic and intuitive guessing game, where they think of an animal and interact with the AI system through a series of questions and responses</a:t>
            </a:r>
            <a:r>
              <a:rPr lang="en-US" dirty="0"/>
              <a:t>.</a:t>
            </a:r>
          </a:p>
          <a:p>
            <a:endParaRPr lang="en-US" dirty="0"/>
          </a:p>
          <a:p>
            <a:r>
              <a:rPr lang="en-US" sz="2400" dirty="0">
                <a:solidFill>
                  <a:schemeClr val="accent6">
                    <a:lumMod val="50000"/>
                  </a:schemeClr>
                </a:solidFill>
              </a:rPr>
              <a:t>2. AI-Powered Guessing: </a:t>
            </a:r>
          </a:p>
          <a:p>
            <a:r>
              <a:rPr lang="en-US" sz="2000" dirty="0">
                <a:solidFill>
                  <a:schemeClr val="bg2"/>
                </a:solidFill>
              </a:rPr>
              <a:t>Utilizing AIML patterns, the AI system intelligently deduces the animal in the user's mind, showcasing the capabilities of artificial intelligence in understanding human input.</a:t>
            </a:r>
          </a:p>
          <a:p>
            <a:endParaRPr lang="en-US" sz="2000" dirty="0">
              <a:solidFill>
                <a:schemeClr val="bg2"/>
              </a:solidFill>
            </a:endParaRPr>
          </a:p>
          <a:p>
            <a:r>
              <a:rPr lang="en-US" sz="2400" dirty="0">
                <a:solidFill>
                  <a:schemeClr val="accent6">
                    <a:lumMod val="50000"/>
                  </a:schemeClr>
                </a:solidFill>
              </a:rPr>
              <a:t>3. Educational Entertainment:</a:t>
            </a:r>
          </a:p>
          <a:p>
            <a:r>
              <a:rPr lang="en-US" sz="2400" dirty="0">
                <a:solidFill>
                  <a:schemeClr val="accent6">
                    <a:lumMod val="50000"/>
                  </a:schemeClr>
                </a:solidFill>
              </a:rPr>
              <a:t> </a:t>
            </a:r>
            <a:r>
              <a:rPr lang="en-US" sz="2000" dirty="0">
                <a:solidFill>
                  <a:schemeClr val="bg2"/>
                </a:solidFill>
              </a:rPr>
              <a:t>The project offers a blend of entertainment and education, providing users with fun gameplay while also imparting knowledge about different animals through interactive conversation.</a:t>
            </a:r>
          </a:p>
          <a:p>
            <a:endParaRPr lang="en-US" sz="2000" dirty="0">
              <a:solidFill>
                <a:schemeClr val="bg2"/>
              </a:solidFill>
            </a:endParaRPr>
          </a:p>
          <a:p>
            <a:r>
              <a:rPr lang="en-US" sz="2400" dirty="0">
                <a:solidFill>
                  <a:schemeClr val="accent6">
                    <a:lumMod val="50000"/>
                  </a:schemeClr>
                </a:solidFill>
              </a:rPr>
              <a:t>4. Adaptive Learning: </a:t>
            </a:r>
          </a:p>
          <a:p>
            <a:r>
              <a:rPr lang="en-US" sz="2000" dirty="0">
                <a:solidFill>
                  <a:schemeClr val="bg2"/>
                </a:solidFill>
              </a:rPr>
              <a:t>Through adaptive learning techniques, the AI system continuously improves its guessing accuracy over time, ensuring an increasingly challenging and enjoyable experience for users.</a:t>
            </a:r>
          </a:p>
          <a:p>
            <a:endParaRPr lang="en-US" sz="2000" dirty="0">
              <a:solidFill>
                <a:schemeClr val="bg2"/>
              </a:solidFill>
            </a:endParaRPr>
          </a:p>
          <a:p>
            <a:r>
              <a:rPr lang="en-US" sz="2400" dirty="0">
                <a:solidFill>
                  <a:schemeClr val="accent6">
                    <a:lumMod val="50000"/>
                  </a:schemeClr>
                </a:solidFill>
              </a:rPr>
              <a:t>5. Wide Range of Animals: </a:t>
            </a:r>
          </a:p>
          <a:p>
            <a:r>
              <a:rPr lang="en-US" sz="2000" dirty="0">
                <a:solidFill>
                  <a:schemeClr val="bg2"/>
                </a:solidFill>
              </a:rPr>
              <a:t>With a comprehensive database of animal information, the project can accurately guess a diverse range of animals, from common household pets to exotic species from around the world.</a:t>
            </a:r>
          </a:p>
          <a:p>
            <a:endParaRPr lang="en-US" sz="2000" dirty="0">
              <a:solidFill>
                <a:schemeClr val="bg2"/>
              </a:solidFill>
            </a:endParaRPr>
          </a:p>
          <a:p>
            <a:r>
              <a:rPr lang="en-US" sz="2400" dirty="0">
                <a:solidFill>
                  <a:schemeClr val="accent6">
                    <a:lumMod val="50000"/>
                  </a:schemeClr>
                </a:solidFill>
              </a:rPr>
              <a:t>6. User-Friendly Interface:</a:t>
            </a:r>
          </a:p>
          <a:p>
            <a:r>
              <a:rPr lang="en-US" sz="2000" dirty="0">
                <a:solidFill>
                  <a:schemeClr val="bg2"/>
                </a:solidFill>
              </a:rPr>
              <a:t>Designed with a user-friendly interface, the project ensures seamless interaction between users and the AI system, enhancing accessibility and engagement.</a:t>
            </a:r>
          </a:p>
          <a:p>
            <a:endParaRPr lang="en-US" dirty="0"/>
          </a:p>
          <a:p>
            <a:r>
              <a:rPr lang="en-US" sz="2000" dirty="0">
                <a:solidFill>
                  <a:schemeClr val="accent6">
                    <a:lumMod val="50000"/>
                  </a:schemeClr>
                </a:solidFill>
              </a:rPr>
              <a:t>7. Customization Options: </a:t>
            </a:r>
          </a:p>
          <a:p>
            <a:r>
              <a:rPr lang="en-US" sz="2000" dirty="0">
                <a:solidFill>
                  <a:schemeClr val="bg2"/>
                </a:solidFill>
              </a:rPr>
              <a:t>Users can customize their experience by adjusting difficulty levels, language preferences, or choosing specific categories of animals to guess, tailoring the gameplay to their preferences.</a:t>
            </a:r>
          </a:p>
          <a:p>
            <a:endParaRPr lang="en-US" sz="2000" dirty="0">
              <a:solidFill>
                <a:schemeClr val="bg2"/>
              </a:solidFill>
            </a:endParaRPr>
          </a:p>
          <a:p>
            <a:endParaRPr lang="en-IN"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8D3D24"/>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4E4528C-38D8-FC9C-8098-EFB99FF4CCF6}"/>
              </a:ext>
            </a:extLst>
          </p:cNvPr>
          <p:cNvSpPr txBox="1"/>
          <p:nvPr/>
        </p:nvSpPr>
        <p:spPr>
          <a:xfrm>
            <a:off x="304800" y="4127837"/>
            <a:ext cx="8229600" cy="1015663"/>
          </a:xfrm>
          <a:prstGeom prst="rect">
            <a:avLst/>
          </a:prstGeom>
          <a:noFill/>
        </p:spPr>
        <p:txBody>
          <a:bodyPr wrap="square" rtlCol="0">
            <a:spAutoFit/>
          </a:bodyPr>
          <a:lstStyle/>
          <a:p>
            <a:r>
              <a:rPr lang="en-IN" sz="6000" dirty="0">
                <a:solidFill>
                  <a:schemeClr val="bg1"/>
                </a:solidFill>
              </a:rPr>
              <a:t>Code Snippets </a:t>
            </a:r>
          </a:p>
        </p:txBody>
      </p:sp>
      <p:pic>
        <p:nvPicPr>
          <p:cNvPr id="5" name="Picture 4">
            <a:extLst>
              <a:ext uri="{FF2B5EF4-FFF2-40B4-BE49-F238E27FC236}">
                <a16:creationId xmlns:a16="http://schemas.microsoft.com/office/drawing/2014/main" id="{AF42B29A-7816-3D7E-51EC-014D011E561D}"/>
              </a:ext>
            </a:extLst>
          </p:cNvPr>
          <p:cNvPicPr>
            <a:picLocks noChangeAspect="1"/>
          </p:cNvPicPr>
          <p:nvPr/>
        </p:nvPicPr>
        <p:blipFill rotWithShape="1">
          <a:blip r:embed="rId2"/>
          <a:srcRect l="18333" t="9259" r="19583"/>
          <a:stretch/>
        </p:blipFill>
        <p:spPr>
          <a:xfrm>
            <a:off x="5715000" y="611160"/>
            <a:ext cx="11353800" cy="933450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B6886F"/>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FCDED8B-B21E-5BAE-E981-BC67166B88FA}"/>
              </a:ext>
            </a:extLst>
          </p:cNvPr>
          <p:cNvPicPr>
            <a:picLocks noChangeAspect="1"/>
          </p:cNvPicPr>
          <p:nvPr/>
        </p:nvPicPr>
        <p:blipFill>
          <a:blip r:embed="rId2"/>
          <a:stretch>
            <a:fillRect/>
          </a:stretch>
        </p:blipFill>
        <p:spPr>
          <a:xfrm>
            <a:off x="2842801" y="647700"/>
            <a:ext cx="12602398" cy="926347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9878376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253</TotalTime>
  <Words>931</Words>
  <Application>Microsoft Office PowerPoint</Application>
  <PresentationFormat>Custom</PresentationFormat>
  <Paragraphs>84</Paragraphs>
  <Slides>12</Slides>
  <Notes>0</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12</vt:i4>
      </vt:variant>
    </vt:vector>
  </HeadingPairs>
  <TitlesOfParts>
    <vt:vector size="26" baseType="lpstr">
      <vt:lpstr>Arimo</vt:lpstr>
      <vt:lpstr>Arial</vt:lpstr>
      <vt:lpstr>Canva Sans</vt:lpstr>
      <vt:lpstr>Arimo Bold</vt:lpstr>
      <vt:lpstr>Montserrat Bold</vt:lpstr>
      <vt:lpstr>Montserrat</vt:lpstr>
      <vt:lpstr>Algerian</vt:lpstr>
      <vt:lpstr>Gagalin</vt:lpstr>
      <vt:lpstr>Alice Bold</vt:lpstr>
      <vt:lpstr>Calibri</vt:lpstr>
      <vt:lpstr>Alice</vt:lpstr>
      <vt:lpstr>Lazord Sans Serif Expanded</vt:lpstr>
      <vt:lpstr>Söhne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Cream and Brown Professional Business Project Presentation</dc:title>
  <dc:creator>Khushi Bansal</dc:creator>
  <cp:lastModifiedBy>Khushi Bansal</cp:lastModifiedBy>
  <cp:revision>7</cp:revision>
  <dcterms:created xsi:type="dcterms:W3CDTF">2006-08-16T00:00:00Z</dcterms:created>
  <dcterms:modified xsi:type="dcterms:W3CDTF">2024-05-14T04:11:03Z</dcterms:modified>
  <dc:identifier>DAGDu7vozxg</dc:identifie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efa4170-0d19-0005-0004-bc88714345d2_Enabled">
    <vt:lpwstr>true</vt:lpwstr>
  </property>
  <property fmtid="{D5CDD505-2E9C-101B-9397-08002B2CF9AE}" pid="3" name="MSIP_Label_defa4170-0d19-0005-0004-bc88714345d2_SetDate">
    <vt:lpwstr>2024-05-01T12:47:23Z</vt:lpwstr>
  </property>
  <property fmtid="{D5CDD505-2E9C-101B-9397-08002B2CF9AE}" pid="4" name="MSIP_Label_defa4170-0d19-0005-0004-bc88714345d2_Method">
    <vt:lpwstr>Standard</vt:lpwstr>
  </property>
  <property fmtid="{D5CDD505-2E9C-101B-9397-08002B2CF9AE}" pid="5" name="MSIP_Label_defa4170-0d19-0005-0004-bc88714345d2_Name">
    <vt:lpwstr>defa4170-0d19-0005-0004-bc88714345d2</vt:lpwstr>
  </property>
  <property fmtid="{D5CDD505-2E9C-101B-9397-08002B2CF9AE}" pid="6" name="MSIP_Label_defa4170-0d19-0005-0004-bc88714345d2_SiteId">
    <vt:lpwstr>9eaaca15-3488-4bed-94e4-03ecb2820107</vt:lpwstr>
  </property>
  <property fmtid="{D5CDD505-2E9C-101B-9397-08002B2CF9AE}" pid="7" name="MSIP_Label_defa4170-0d19-0005-0004-bc88714345d2_ActionId">
    <vt:lpwstr>fab1d42f-6e36-446f-a7dd-21bd6cbfbe0b</vt:lpwstr>
  </property>
  <property fmtid="{D5CDD505-2E9C-101B-9397-08002B2CF9AE}" pid="8" name="MSIP_Label_defa4170-0d19-0005-0004-bc88714345d2_ContentBits">
    <vt:lpwstr>0</vt:lpwstr>
  </property>
</Properties>
</file>